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6"/>
    <p:sldMasterId id="2147483704" r:id="rId7"/>
    <p:sldMasterId id="2147483750" r:id="rId8"/>
    <p:sldMasterId id="2147483800" r:id="rId9"/>
    <p:sldMasterId id="2147483817" r:id="rId10"/>
    <p:sldMasterId id="2147483844" r:id="rId11"/>
    <p:sldMasterId id="2147483863" r:id="rId12"/>
    <p:sldMasterId id="2147483880" r:id="rId13"/>
  </p:sldMasterIdLst>
  <p:notesMasterIdLst>
    <p:notesMasterId r:id="rId68"/>
  </p:notesMasterIdLst>
  <p:sldIdLst>
    <p:sldId id="295" r:id="rId14"/>
    <p:sldId id="373" r:id="rId15"/>
    <p:sldId id="370" r:id="rId16"/>
    <p:sldId id="375" r:id="rId17"/>
    <p:sldId id="374" r:id="rId18"/>
    <p:sldId id="342" r:id="rId19"/>
    <p:sldId id="343" r:id="rId20"/>
    <p:sldId id="386" r:id="rId21"/>
    <p:sldId id="272" r:id="rId22"/>
    <p:sldId id="380" r:id="rId23"/>
    <p:sldId id="385" r:id="rId24"/>
    <p:sldId id="381" r:id="rId25"/>
    <p:sldId id="382" r:id="rId26"/>
    <p:sldId id="383" r:id="rId27"/>
    <p:sldId id="384" r:id="rId28"/>
    <p:sldId id="324" r:id="rId29"/>
    <p:sldId id="341" r:id="rId30"/>
    <p:sldId id="344" r:id="rId31"/>
    <p:sldId id="345" r:id="rId32"/>
    <p:sldId id="346" r:id="rId33"/>
    <p:sldId id="347" r:id="rId34"/>
    <p:sldId id="348" r:id="rId35"/>
    <p:sldId id="349" r:id="rId36"/>
    <p:sldId id="325" r:id="rId37"/>
    <p:sldId id="334" r:id="rId38"/>
    <p:sldId id="330" r:id="rId39"/>
    <p:sldId id="332" r:id="rId40"/>
    <p:sldId id="379" r:id="rId41"/>
    <p:sldId id="357" r:id="rId42"/>
    <p:sldId id="376" r:id="rId43"/>
    <p:sldId id="314" r:id="rId44"/>
    <p:sldId id="315" r:id="rId45"/>
    <p:sldId id="316" r:id="rId46"/>
    <p:sldId id="340" r:id="rId47"/>
    <p:sldId id="318" r:id="rId48"/>
    <p:sldId id="355" r:id="rId49"/>
    <p:sldId id="350" r:id="rId50"/>
    <p:sldId id="351" r:id="rId51"/>
    <p:sldId id="352" r:id="rId52"/>
    <p:sldId id="353" r:id="rId53"/>
    <p:sldId id="354" r:id="rId54"/>
    <p:sldId id="358" r:id="rId55"/>
    <p:sldId id="360" r:id="rId56"/>
    <p:sldId id="359" r:id="rId57"/>
    <p:sldId id="363" r:id="rId58"/>
    <p:sldId id="362" r:id="rId59"/>
    <p:sldId id="361" r:id="rId60"/>
    <p:sldId id="364" r:id="rId61"/>
    <p:sldId id="365" r:id="rId62"/>
    <p:sldId id="377" r:id="rId63"/>
    <p:sldId id="367" r:id="rId64"/>
    <p:sldId id="366" r:id="rId65"/>
    <p:sldId id="378" r:id="rId66"/>
    <p:sldId id="37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89930" autoAdjust="0"/>
  </p:normalViewPr>
  <p:slideViewPr>
    <p:cSldViewPr snapToGrid="0">
      <p:cViewPr varScale="1">
        <p:scale>
          <a:sx n="108" d="100"/>
          <a:sy n="108" d="100"/>
        </p:scale>
        <p:origin x="39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notesMaster" Target="notesMasters/notesMaster1.xml"/><Relationship Id="rId7" Type="http://schemas.openxmlformats.org/officeDocument/2006/relationships/slideMaster" Target="slideMasters/slideMaster2.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5" Type="http://schemas.openxmlformats.org/officeDocument/2006/relationships/customXml" Target="../customXml/item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61" Type="http://schemas.openxmlformats.org/officeDocument/2006/relationships/slide" Target="slides/slide48.xml"/><Relationship Id="rId10" Type="http://schemas.openxmlformats.org/officeDocument/2006/relationships/slideMaster" Target="slideMasters/slideMaster5.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presProps" Target="presProps.xml"/><Relationship Id="rId8" Type="http://schemas.openxmlformats.org/officeDocument/2006/relationships/slideMaster" Target="slideMasters/slideMaster3.xml"/><Relationship Id="rId51" Type="http://schemas.openxmlformats.org/officeDocument/2006/relationships/slide" Target="slides/slide38.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E267-6EB4-4BAD-8A01-F66E48F1865D}" type="datetimeFigureOut">
              <a:rPr lang="en-US" smtClean="0"/>
              <a:t>5/8/2018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F619-CCFD-47CE-B46F-B13FAD99AD29}" type="slidenum">
              <a:rPr lang="en-US" smtClean="0"/>
              <a:t>‹#›</a:t>
            </a:fld>
            <a:endParaRPr lang="en-US"/>
          </a:p>
        </p:txBody>
      </p:sp>
    </p:spTree>
    <p:extLst>
      <p:ext uri="{BB962C8B-B14F-4D97-AF65-F5344CB8AC3E}">
        <p14:creationId xmlns:p14="http://schemas.microsoft.com/office/powerpoint/2010/main" val="2378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54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4163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9190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7028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002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530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7842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err="1">
                <a:solidFill>
                  <a:schemeClr val="tx1"/>
                </a:solidFill>
                <a:effectLst/>
                <a:latin typeface="+mn-lt"/>
                <a:ea typeface="+mn-ea"/>
                <a:cs typeface="+mn-cs"/>
                <a:hlinkClick r:id="rId9"/>
              </a:rPr>
              <a:t>learning</a:t>
            </a:r>
            <a:r>
              <a:rPr lang="en-US" sz="1200" b="0" i="0" kern="1200" dirty="0" err="1">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864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17</a:t>
            </a:fld>
            <a:endParaRPr lang="en-US" dirty="0"/>
          </a:p>
        </p:txBody>
      </p:sp>
    </p:spTree>
    <p:extLst>
      <p:ext uri="{BB962C8B-B14F-4D97-AF65-F5344CB8AC3E}">
        <p14:creationId xmlns:p14="http://schemas.microsoft.com/office/powerpoint/2010/main" val="418518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189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19</a:t>
            </a:fld>
            <a:endParaRPr lang="en-US" dirty="0"/>
          </a:p>
        </p:txBody>
      </p:sp>
    </p:spTree>
    <p:extLst>
      <p:ext uri="{BB962C8B-B14F-4D97-AF65-F5344CB8AC3E}">
        <p14:creationId xmlns:p14="http://schemas.microsoft.com/office/powerpoint/2010/main" val="229780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B71BB-0257-4BFD-AD43-86D62CF45A31}" type="slidenum">
              <a:rPr lang="en-US" smtClean="0"/>
              <a:t>2</a:t>
            </a:fld>
            <a:endParaRPr lang="en-US"/>
          </a:p>
        </p:txBody>
      </p:sp>
    </p:spTree>
    <p:extLst>
      <p:ext uri="{BB962C8B-B14F-4D97-AF65-F5344CB8AC3E}">
        <p14:creationId xmlns:p14="http://schemas.microsoft.com/office/powerpoint/2010/main" val="2217627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20</a:t>
            </a:fld>
            <a:endParaRPr lang="en-US" dirty="0"/>
          </a:p>
        </p:txBody>
      </p:sp>
    </p:spTree>
    <p:extLst>
      <p:ext uri="{BB962C8B-B14F-4D97-AF65-F5344CB8AC3E}">
        <p14:creationId xmlns:p14="http://schemas.microsoft.com/office/powerpoint/2010/main" val="839014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21</a:t>
            </a:fld>
            <a:endParaRPr lang="en-US" dirty="0"/>
          </a:p>
        </p:txBody>
      </p:sp>
    </p:spTree>
    <p:extLst>
      <p:ext uri="{BB962C8B-B14F-4D97-AF65-F5344CB8AC3E}">
        <p14:creationId xmlns:p14="http://schemas.microsoft.com/office/powerpoint/2010/main" val="3047350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22</a:t>
            </a:fld>
            <a:endParaRPr lang="en-US" dirty="0"/>
          </a:p>
        </p:txBody>
      </p:sp>
    </p:spTree>
    <p:extLst>
      <p:ext uri="{BB962C8B-B14F-4D97-AF65-F5344CB8AC3E}">
        <p14:creationId xmlns:p14="http://schemas.microsoft.com/office/powerpoint/2010/main" val="3723508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23</a:t>
            </a:fld>
            <a:endParaRPr lang="en-US" dirty="0"/>
          </a:p>
        </p:txBody>
      </p:sp>
    </p:spTree>
    <p:extLst>
      <p:ext uri="{BB962C8B-B14F-4D97-AF65-F5344CB8AC3E}">
        <p14:creationId xmlns:p14="http://schemas.microsoft.com/office/powerpoint/2010/main" val="2926636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5/8/2018 1:56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223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72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5/8/2018 1:56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370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381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3448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495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9241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2B9F62-CC03-4294-B282-BBEA7975C6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994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2B9F62-CC03-4294-B282-BBEA7975C6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7289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1270659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6854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675540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0563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37</a:t>
            </a:fld>
            <a:endParaRPr lang="en-US" dirty="0"/>
          </a:p>
        </p:txBody>
      </p:sp>
    </p:spTree>
    <p:extLst>
      <p:ext uri="{BB962C8B-B14F-4D97-AF65-F5344CB8AC3E}">
        <p14:creationId xmlns:p14="http://schemas.microsoft.com/office/powerpoint/2010/main" val="34350646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38</a:t>
            </a:fld>
            <a:endParaRPr lang="en-US" dirty="0"/>
          </a:p>
        </p:txBody>
      </p:sp>
    </p:spTree>
    <p:extLst>
      <p:ext uri="{BB962C8B-B14F-4D97-AF65-F5344CB8AC3E}">
        <p14:creationId xmlns:p14="http://schemas.microsoft.com/office/powerpoint/2010/main" val="543401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39</a:t>
            </a:fld>
            <a:endParaRPr lang="en-US" dirty="0"/>
          </a:p>
        </p:txBody>
      </p:sp>
    </p:spTree>
    <p:extLst>
      <p:ext uri="{BB962C8B-B14F-4D97-AF65-F5344CB8AC3E}">
        <p14:creationId xmlns:p14="http://schemas.microsoft.com/office/powerpoint/2010/main" val="2918399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2382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40</a:t>
            </a:fld>
            <a:endParaRPr lang="en-US" dirty="0"/>
          </a:p>
        </p:txBody>
      </p:sp>
    </p:spTree>
    <p:extLst>
      <p:ext uri="{BB962C8B-B14F-4D97-AF65-F5344CB8AC3E}">
        <p14:creationId xmlns:p14="http://schemas.microsoft.com/office/powerpoint/2010/main" val="1572969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41</a:t>
            </a:fld>
            <a:endParaRPr lang="en-US" dirty="0"/>
          </a:p>
        </p:txBody>
      </p:sp>
    </p:spTree>
    <p:extLst>
      <p:ext uri="{BB962C8B-B14F-4D97-AF65-F5344CB8AC3E}">
        <p14:creationId xmlns:p14="http://schemas.microsoft.com/office/powerpoint/2010/main" val="34870404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1311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5468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924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1934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0954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9518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2022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0778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3288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68222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5110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0915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a:t>
            </a:fld>
            <a:endParaRPr lang="en-US" dirty="0"/>
          </a:p>
        </p:txBody>
      </p:sp>
    </p:spTree>
    <p:extLst>
      <p:ext uri="{BB962C8B-B14F-4D97-AF65-F5344CB8AC3E}">
        <p14:creationId xmlns:p14="http://schemas.microsoft.com/office/powerpoint/2010/main" val="396928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dirty="0"/>
          </a:p>
        </p:txBody>
      </p:sp>
    </p:spTree>
    <p:extLst>
      <p:ext uri="{BB962C8B-B14F-4D97-AF65-F5344CB8AC3E}">
        <p14:creationId xmlns:p14="http://schemas.microsoft.com/office/powerpoint/2010/main" val="3605068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585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335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566673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903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328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08103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408038871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3003620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17733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41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115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54093469"/>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14864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4" name="Group 103"/>
          <p:cNvGrpSpPr>
            <a:grpSpLocks noChangeAspect="1"/>
          </p:cNvGrpSpPr>
          <p:nvPr userDrawn="1"/>
        </p:nvGrpSpPr>
        <p:grpSpPr bwMode="gray">
          <a:xfrm>
            <a:off x="5675128" y="4141867"/>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3058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813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2167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9551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88052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5121608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382610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7915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7869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044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425230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730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3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360793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2057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5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4706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751800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7296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8960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98958876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93305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0197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7604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634380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8508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93529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12577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3318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8284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261364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extLst/>
          </p:nvPr>
        </p:nvSpPr>
        <p:spPr>
          <a:xfrm>
            <a:off x="269239" y="2638808"/>
            <a:ext cx="11653523" cy="932563"/>
          </a:xfrm>
        </p:spPr>
        <p:txBody>
          <a:bodyPr/>
          <a:lstStyle>
            <a:lvl1pPr>
              <a:defRPr/>
            </a:lvl1pPr>
          </a:lstStyle>
          <a:p>
            <a:pPr algn="ctr"/>
            <a:r>
              <a:rPr lang="en-US" sz="5400" dirty="0"/>
              <a:t>Click to edit Master title style</a:t>
            </a:r>
          </a:p>
        </p:txBody>
      </p:sp>
    </p:spTree>
    <p:extLst>
      <p:ext uri="{BB962C8B-B14F-4D97-AF65-F5344CB8AC3E}">
        <p14:creationId xmlns:p14="http://schemas.microsoft.com/office/powerpoint/2010/main" val="1555303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dirty="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158395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24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242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3815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791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7343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45320489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93980188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56044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584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827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6447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5163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60938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62748058"/>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325646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51325775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79"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57452193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281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8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891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98736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7763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55047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473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448108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41164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1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388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833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354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278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93941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762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635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3732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4561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2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5171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07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230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985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4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4592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39647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19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3548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237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8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52499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60419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54061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8056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039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9091592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868280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7072910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1883265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146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773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9603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915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9595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8676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5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711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5444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911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1835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6261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96004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3594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791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991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159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0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09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89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15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451080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399712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3143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83188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2790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61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4421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462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260594931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a:p>
        </p:txBody>
      </p:sp>
    </p:spTree>
    <p:extLst>
      <p:ext uri="{BB962C8B-B14F-4D97-AF65-F5344CB8AC3E}">
        <p14:creationId xmlns:p14="http://schemas.microsoft.com/office/powerpoint/2010/main" val="16865511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31765177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3624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8406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52151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57448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a:p>
        </p:txBody>
      </p:sp>
    </p:spTree>
    <p:extLst>
      <p:ext uri="{BB962C8B-B14F-4D97-AF65-F5344CB8AC3E}">
        <p14:creationId xmlns:p14="http://schemas.microsoft.com/office/powerpoint/2010/main" val="3369359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23997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185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87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8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a:solidFill>
            <a:schemeClr val="bg1"/>
          </a:solidFill>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grp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86D374F3-6EC0-4D2B-AB2B-09686ADCFF6F}"/>
              </a:ext>
            </a:extLst>
          </p:cNvPr>
          <p:cNvGrpSpPr/>
          <p:nvPr userDrawn="1"/>
        </p:nvGrpSpPr>
        <p:grpSpPr>
          <a:xfrm>
            <a:off x="255026" y="1708982"/>
            <a:ext cx="1087157" cy="961394"/>
            <a:chOff x="255025" y="1708982"/>
            <a:chExt cx="1087157" cy="961394"/>
          </a:xfrm>
        </p:grpSpPr>
        <p:sp>
          <p:nvSpPr>
            <p:cNvPr id="161" name="TextBox 160">
              <a:extLst>
                <a:ext uri="{FF2B5EF4-FFF2-40B4-BE49-F238E27FC236}">
                  <a16:creationId xmlns:a16="http://schemas.microsoft.com/office/drawing/2014/main" id="{C3611954-2E0D-46C1-A49E-FD0FD39537A0}"/>
                </a:ext>
              </a:extLst>
            </p:cNvPr>
            <p:cNvSpPr txBox="1"/>
            <p:nvPr/>
          </p:nvSpPr>
          <p:spPr>
            <a:xfrm>
              <a:off x="255025" y="2326949"/>
              <a:ext cx="1087157" cy="343427"/>
            </a:xfrm>
            <a:prstGeom prst="rect">
              <a:avLst/>
            </a:prstGeom>
            <a:noFill/>
          </p:spPr>
          <p:txBody>
            <a:bodyPr wrap="none" lIns="91440" tIns="45720" rIns="91440" bIns="45720" rtlCol="0">
              <a:spAutoFit/>
            </a:bodyPr>
            <a:lstStyle/>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2" name="Group 161">
              <a:extLst>
                <a:ext uri="{FF2B5EF4-FFF2-40B4-BE49-F238E27FC236}">
                  <a16:creationId xmlns:a16="http://schemas.microsoft.com/office/drawing/2014/main" id="{9FF88576-8520-44A1-94DF-A821E4A52E42}"/>
                </a:ext>
              </a:extLst>
            </p:cNvPr>
            <p:cNvGrpSpPr/>
            <p:nvPr/>
          </p:nvGrpSpPr>
          <p:grpSpPr>
            <a:xfrm>
              <a:off x="371360" y="1708982"/>
              <a:ext cx="854487" cy="632758"/>
              <a:chOff x="10141337" y="3202590"/>
              <a:chExt cx="1753007" cy="1298123"/>
            </a:xfrm>
          </p:grpSpPr>
          <p:grpSp>
            <p:nvGrpSpPr>
              <p:cNvPr id="163" name="Group 162">
                <a:extLst>
                  <a:ext uri="{FF2B5EF4-FFF2-40B4-BE49-F238E27FC236}">
                    <a16:creationId xmlns:a16="http://schemas.microsoft.com/office/drawing/2014/main" id="{CF042403-BA51-4B45-A3BA-30CFC4FE2C93}"/>
                  </a:ext>
                </a:extLst>
              </p:cNvPr>
              <p:cNvGrpSpPr/>
              <p:nvPr/>
            </p:nvGrpSpPr>
            <p:grpSpPr>
              <a:xfrm>
                <a:off x="10141337" y="3202590"/>
                <a:ext cx="1753007" cy="1194252"/>
                <a:chOff x="7846467" y="4929486"/>
                <a:chExt cx="1534842" cy="1045625"/>
              </a:xfrm>
            </p:grpSpPr>
            <p:sp>
              <p:nvSpPr>
                <p:cNvPr id="215" name="Freeform 74">
                  <a:extLst>
                    <a:ext uri="{FF2B5EF4-FFF2-40B4-BE49-F238E27FC236}">
                      <a16:creationId xmlns:a16="http://schemas.microsoft.com/office/drawing/2014/main" id="{031FB632-41B3-483C-BFA0-21DBD0CBC90D}"/>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75">
                  <a:extLst>
                    <a:ext uri="{FF2B5EF4-FFF2-40B4-BE49-F238E27FC236}">
                      <a16:creationId xmlns:a16="http://schemas.microsoft.com/office/drawing/2014/main" id="{5A46B538-63A7-41F0-B5A9-32A5E22A7D44}"/>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nvGrpSpPr>
                <p:cNvPr id="217" name="Group 216">
                  <a:extLst>
                    <a:ext uri="{FF2B5EF4-FFF2-40B4-BE49-F238E27FC236}">
                      <a16:creationId xmlns:a16="http://schemas.microsoft.com/office/drawing/2014/main" id="{50796E74-59F3-455F-B514-9B4EE2644896}"/>
                    </a:ext>
                  </a:extLst>
                </p:cNvPr>
                <p:cNvGrpSpPr/>
                <p:nvPr/>
              </p:nvGrpSpPr>
              <p:grpSpPr>
                <a:xfrm>
                  <a:off x="7945970" y="4929486"/>
                  <a:ext cx="841081" cy="1040471"/>
                  <a:chOff x="7945970" y="4929486"/>
                  <a:chExt cx="841081" cy="1040471"/>
                </a:xfrm>
              </p:grpSpPr>
              <p:sp>
                <p:nvSpPr>
                  <p:cNvPr id="218" name="Freeform 77">
                    <a:extLst>
                      <a:ext uri="{FF2B5EF4-FFF2-40B4-BE49-F238E27FC236}">
                        <a16:creationId xmlns:a16="http://schemas.microsoft.com/office/drawing/2014/main" id="{1417D3BA-C2EF-4695-B6AE-FC3636FEAD8C}"/>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19" name="Freeform 78">
                    <a:extLst>
                      <a:ext uri="{FF2B5EF4-FFF2-40B4-BE49-F238E27FC236}">
                        <a16:creationId xmlns:a16="http://schemas.microsoft.com/office/drawing/2014/main" id="{22362115-5091-4647-A94F-94ED8AF11601}"/>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20" name="Freeform 79">
                    <a:extLst>
                      <a:ext uri="{FF2B5EF4-FFF2-40B4-BE49-F238E27FC236}">
                        <a16:creationId xmlns:a16="http://schemas.microsoft.com/office/drawing/2014/main" id="{EF9278B9-E1EE-4F46-83BD-950267673839}"/>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grpSp>
          <p:grpSp>
            <p:nvGrpSpPr>
              <p:cNvPr id="164" name="Group 163">
                <a:extLst>
                  <a:ext uri="{FF2B5EF4-FFF2-40B4-BE49-F238E27FC236}">
                    <a16:creationId xmlns:a16="http://schemas.microsoft.com/office/drawing/2014/main" id="{E2C99C56-27A7-402D-AA4F-4F1270894617}"/>
                  </a:ext>
                </a:extLst>
              </p:cNvPr>
              <p:cNvGrpSpPr/>
              <p:nvPr/>
            </p:nvGrpSpPr>
            <p:grpSpPr>
              <a:xfrm>
                <a:off x="11183606" y="3473584"/>
                <a:ext cx="251959" cy="380267"/>
                <a:chOff x="7708558" y="5425736"/>
                <a:chExt cx="320989" cy="484450"/>
              </a:xfrm>
            </p:grpSpPr>
            <p:grpSp>
              <p:nvGrpSpPr>
                <p:cNvPr id="204" name="Group 203">
                  <a:extLst>
                    <a:ext uri="{FF2B5EF4-FFF2-40B4-BE49-F238E27FC236}">
                      <a16:creationId xmlns:a16="http://schemas.microsoft.com/office/drawing/2014/main" id="{78E9F5B4-E25F-48E2-8DA3-CFF63FFEEB0E}"/>
                    </a:ext>
                  </a:extLst>
                </p:cNvPr>
                <p:cNvGrpSpPr/>
                <p:nvPr/>
              </p:nvGrpSpPr>
              <p:grpSpPr>
                <a:xfrm>
                  <a:off x="7708558" y="5425736"/>
                  <a:ext cx="320989" cy="484450"/>
                  <a:chOff x="3256218" y="3404690"/>
                  <a:chExt cx="715704" cy="1109833"/>
                </a:xfrm>
              </p:grpSpPr>
              <p:grpSp>
                <p:nvGrpSpPr>
                  <p:cNvPr id="206" name="Group 205">
                    <a:extLst>
                      <a:ext uri="{FF2B5EF4-FFF2-40B4-BE49-F238E27FC236}">
                        <a16:creationId xmlns:a16="http://schemas.microsoft.com/office/drawing/2014/main" id="{0766DFD0-8415-44EB-9314-B4FA8DCA6519}"/>
                      </a:ext>
                    </a:extLst>
                  </p:cNvPr>
                  <p:cNvGrpSpPr>
                    <a:grpSpLocks noChangeAspect="1"/>
                  </p:cNvGrpSpPr>
                  <p:nvPr/>
                </p:nvGrpSpPr>
                <p:grpSpPr>
                  <a:xfrm>
                    <a:off x="3256218" y="3404690"/>
                    <a:ext cx="715704" cy="1109833"/>
                    <a:chOff x="6446738" y="4659402"/>
                    <a:chExt cx="1004711" cy="1557995"/>
                  </a:xfrm>
                </p:grpSpPr>
                <p:sp>
                  <p:nvSpPr>
                    <p:cNvPr id="211" name="Rounded Rectangle 88">
                      <a:extLst>
                        <a:ext uri="{FF2B5EF4-FFF2-40B4-BE49-F238E27FC236}">
                          <a16:creationId xmlns:a16="http://schemas.microsoft.com/office/drawing/2014/main" id="{C71F7AEC-931A-46D5-9944-50B53EE1B1B9}"/>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64AE447A-2E98-4076-A701-13D4A243B2A6}"/>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3" name="Rounded Rectangle 90">
                      <a:extLst>
                        <a:ext uri="{FF2B5EF4-FFF2-40B4-BE49-F238E27FC236}">
                          <a16:creationId xmlns:a16="http://schemas.microsoft.com/office/drawing/2014/main" id="{542297FE-C258-4CCD-BB3B-74CE6742FC35}"/>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4" name="Oval 213">
                      <a:extLst>
                        <a:ext uri="{FF2B5EF4-FFF2-40B4-BE49-F238E27FC236}">
                          <a16:creationId xmlns:a16="http://schemas.microsoft.com/office/drawing/2014/main" id="{2C7302C2-3192-4BF4-836F-20835A42E729}"/>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07" name="Group 206">
                    <a:extLst>
                      <a:ext uri="{FF2B5EF4-FFF2-40B4-BE49-F238E27FC236}">
                        <a16:creationId xmlns:a16="http://schemas.microsoft.com/office/drawing/2014/main" id="{2ADD6454-E885-41F2-8993-8F1CA9B595AD}"/>
                      </a:ext>
                    </a:extLst>
                  </p:cNvPr>
                  <p:cNvGrpSpPr/>
                  <p:nvPr/>
                </p:nvGrpSpPr>
                <p:grpSpPr>
                  <a:xfrm>
                    <a:off x="3381774" y="3675996"/>
                    <a:ext cx="447207" cy="551677"/>
                    <a:chOff x="8055373" y="3635514"/>
                    <a:chExt cx="1066706" cy="1315899"/>
                  </a:xfrm>
                </p:grpSpPr>
                <p:sp>
                  <p:nvSpPr>
                    <p:cNvPr id="208" name="Freeform 85">
                      <a:extLst>
                        <a:ext uri="{FF2B5EF4-FFF2-40B4-BE49-F238E27FC236}">
                          <a16:creationId xmlns:a16="http://schemas.microsoft.com/office/drawing/2014/main" id="{D4C92275-0377-4AF1-AF50-68D88107D67E}"/>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9" name="Freeform 86">
                      <a:extLst>
                        <a:ext uri="{FF2B5EF4-FFF2-40B4-BE49-F238E27FC236}">
                          <a16:creationId xmlns:a16="http://schemas.microsoft.com/office/drawing/2014/main" id="{2AF7A9D4-2FBF-40F5-9A2E-35A1A9439C9A}"/>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0" name="Freeform 87">
                      <a:extLst>
                        <a:ext uri="{FF2B5EF4-FFF2-40B4-BE49-F238E27FC236}">
                          <a16:creationId xmlns:a16="http://schemas.microsoft.com/office/drawing/2014/main" id="{C76CCF77-F1EC-4642-8D37-7421808EFA27}"/>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sp>
              <p:nvSpPr>
                <p:cNvPr id="205" name="Freeform 82">
                  <a:extLst>
                    <a:ext uri="{FF2B5EF4-FFF2-40B4-BE49-F238E27FC236}">
                      <a16:creationId xmlns:a16="http://schemas.microsoft.com/office/drawing/2014/main" id="{04125D9B-721D-4311-93D2-C273E3E09D46}"/>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05D5ADF-8916-432F-A66C-858AB0C5C966}"/>
                  </a:ext>
                </a:extLst>
              </p:cNvPr>
              <p:cNvGrpSpPr/>
              <p:nvPr/>
            </p:nvGrpSpPr>
            <p:grpSpPr>
              <a:xfrm flipH="1">
                <a:off x="10486300" y="3670645"/>
                <a:ext cx="516610" cy="558460"/>
                <a:chOff x="9648816" y="3253646"/>
                <a:chExt cx="631523" cy="674324"/>
              </a:xfrm>
            </p:grpSpPr>
            <p:sp>
              <p:nvSpPr>
                <p:cNvPr id="195" name="Rectangle 194">
                  <a:extLst>
                    <a:ext uri="{FF2B5EF4-FFF2-40B4-BE49-F238E27FC236}">
                      <a16:creationId xmlns:a16="http://schemas.microsoft.com/office/drawing/2014/main" id="{B680DC32-3EEF-4412-B895-2F173912AAED}"/>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4A369A-22C1-4621-B7BA-B946DDDC406F}"/>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E08D1B6A-09F6-4646-A456-E70A9565147D}"/>
                    </a:ext>
                  </a:extLst>
                </p:cNvPr>
                <p:cNvGrpSpPr/>
                <p:nvPr/>
              </p:nvGrpSpPr>
              <p:grpSpPr>
                <a:xfrm>
                  <a:off x="9648816" y="3253646"/>
                  <a:ext cx="563131" cy="674324"/>
                  <a:chOff x="9624996" y="3253646"/>
                  <a:chExt cx="563131" cy="674324"/>
                </a:xfrm>
              </p:grpSpPr>
              <p:sp>
                <p:nvSpPr>
                  <p:cNvPr id="198" name="Rectangle 197">
                    <a:extLst>
                      <a:ext uri="{FF2B5EF4-FFF2-40B4-BE49-F238E27FC236}">
                        <a16:creationId xmlns:a16="http://schemas.microsoft.com/office/drawing/2014/main" id="{4C0423FE-BE6D-4248-81C7-09315C668F67}"/>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BCC51452-DD95-49D3-B605-FCFE90345FFB}"/>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82434E5-6CFA-41AF-97FB-5567BA233C5D}"/>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4571F10-E19A-4E5A-9A0D-4FF867A3C45A}"/>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08AF5392-6FF2-4D44-8323-40D4D571BC9C}"/>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101">
                    <a:extLst>
                      <a:ext uri="{FF2B5EF4-FFF2-40B4-BE49-F238E27FC236}">
                        <a16:creationId xmlns:a16="http://schemas.microsoft.com/office/drawing/2014/main" id="{D2782CB2-EEDA-477A-AE00-E655273D6DE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0920679B-598C-4E25-97C1-7C92237F0D1B}"/>
                  </a:ext>
                </a:extLst>
              </p:cNvPr>
              <p:cNvGrpSpPr>
                <a:grpSpLocks noChangeAspect="1"/>
              </p:cNvGrpSpPr>
              <p:nvPr/>
            </p:nvGrpSpPr>
            <p:grpSpPr>
              <a:xfrm>
                <a:off x="10840184" y="3651423"/>
                <a:ext cx="545316" cy="545316"/>
                <a:chOff x="5652683" y="1636246"/>
                <a:chExt cx="3791758" cy="3791758"/>
              </a:xfrm>
            </p:grpSpPr>
            <p:sp>
              <p:nvSpPr>
                <p:cNvPr id="190" name="Oval 189">
                  <a:extLst>
                    <a:ext uri="{FF2B5EF4-FFF2-40B4-BE49-F238E27FC236}">
                      <a16:creationId xmlns:a16="http://schemas.microsoft.com/office/drawing/2014/main" id="{176B3D78-98C8-477F-87B0-9864CC18086A}"/>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1" name="Oval 190">
                  <a:extLst>
                    <a:ext uri="{FF2B5EF4-FFF2-40B4-BE49-F238E27FC236}">
                      <a16:creationId xmlns:a16="http://schemas.microsoft.com/office/drawing/2014/main" id="{DE5FEEA2-033A-48F9-9CA3-0832CF98AB04}"/>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2" name="Freeform 105">
                  <a:extLst>
                    <a:ext uri="{FF2B5EF4-FFF2-40B4-BE49-F238E27FC236}">
                      <a16:creationId xmlns:a16="http://schemas.microsoft.com/office/drawing/2014/main" id="{E863A7FA-3491-43B8-A6ED-AC0C258DE796}"/>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3" name="Rounded Rectangle 106">
                  <a:extLst>
                    <a:ext uri="{FF2B5EF4-FFF2-40B4-BE49-F238E27FC236}">
                      <a16:creationId xmlns:a16="http://schemas.microsoft.com/office/drawing/2014/main" id="{2E4AF7BD-3CB7-46FC-82A9-0F0B16F41119}"/>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4" name="Oval 193">
                  <a:extLst>
                    <a:ext uri="{FF2B5EF4-FFF2-40B4-BE49-F238E27FC236}">
                      <a16:creationId xmlns:a16="http://schemas.microsoft.com/office/drawing/2014/main" id="{4EC832A2-E203-42C6-8B56-6DB819914207}"/>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67" name="Group 166">
                <a:extLst>
                  <a:ext uri="{FF2B5EF4-FFF2-40B4-BE49-F238E27FC236}">
                    <a16:creationId xmlns:a16="http://schemas.microsoft.com/office/drawing/2014/main" id="{71682223-73B5-4A72-9718-2419F216D4AE}"/>
                  </a:ext>
                </a:extLst>
              </p:cNvPr>
              <p:cNvGrpSpPr/>
              <p:nvPr/>
            </p:nvGrpSpPr>
            <p:grpSpPr>
              <a:xfrm>
                <a:off x="11199032" y="3710619"/>
                <a:ext cx="626705" cy="522059"/>
                <a:chOff x="11344929" y="5529863"/>
                <a:chExt cx="861555" cy="717694"/>
              </a:xfrm>
            </p:grpSpPr>
            <p:sp>
              <p:nvSpPr>
                <p:cNvPr id="173" name="Rectangle 172">
                  <a:extLst>
                    <a:ext uri="{FF2B5EF4-FFF2-40B4-BE49-F238E27FC236}">
                      <a16:creationId xmlns:a16="http://schemas.microsoft.com/office/drawing/2014/main" id="{F8DF5EEE-9386-46B4-A0AA-11A0F3372192}"/>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21">
                  <a:extLst>
                    <a:ext uri="{FF2B5EF4-FFF2-40B4-BE49-F238E27FC236}">
                      <a16:creationId xmlns:a16="http://schemas.microsoft.com/office/drawing/2014/main" id="{B4BD4187-9F37-4AFC-89AB-6D55BBE11DCB}"/>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29">
                  <a:extLst>
                    <a:ext uri="{FF2B5EF4-FFF2-40B4-BE49-F238E27FC236}">
                      <a16:creationId xmlns:a16="http://schemas.microsoft.com/office/drawing/2014/main" id="{E309036A-BB0C-4CDE-B605-1A14BD7B175B}"/>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FA164F02-4CE9-4AD6-A94E-6960FE67C7BF}"/>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DCED6FD3-4323-420F-8F01-D62ECBBCE4E7}"/>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2ED454D0-91D0-430F-B543-5AD0D2375511}"/>
                    </a:ext>
                  </a:extLst>
                </p:cNvPr>
                <p:cNvGrpSpPr/>
                <p:nvPr/>
              </p:nvGrpSpPr>
              <p:grpSpPr>
                <a:xfrm>
                  <a:off x="12049484" y="5746165"/>
                  <a:ext cx="157000" cy="282837"/>
                  <a:chOff x="12049484" y="5746165"/>
                  <a:chExt cx="157000" cy="282837"/>
                </a:xfrm>
              </p:grpSpPr>
              <p:sp>
                <p:nvSpPr>
                  <p:cNvPr id="182" name="Rectangle 181">
                    <a:extLst>
                      <a:ext uri="{FF2B5EF4-FFF2-40B4-BE49-F238E27FC236}">
                        <a16:creationId xmlns:a16="http://schemas.microsoft.com/office/drawing/2014/main" id="{2C118E3B-5359-4944-95AC-FEB1EFBA1987}"/>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6A60120A-4609-418E-B6B3-142C3E7E3E7C}"/>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5B0604B9-8FEF-4544-B83E-B5D7CFB58047}"/>
                      </a:ext>
                    </a:extLst>
                  </p:cNvPr>
                  <p:cNvGrpSpPr/>
                  <p:nvPr/>
                </p:nvGrpSpPr>
                <p:grpSpPr>
                  <a:xfrm rot="20781386">
                    <a:off x="12049484" y="5867299"/>
                    <a:ext cx="57287" cy="161703"/>
                    <a:chOff x="5436091" y="1788525"/>
                    <a:chExt cx="99173" cy="275154"/>
                  </a:xfrm>
                  <a:solidFill>
                    <a:srgbClr val="777777"/>
                  </a:solidFill>
                </p:grpSpPr>
                <p:sp>
                  <p:nvSpPr>
                    <p:cNvPr id="188" name="Rectangle 187">
                      <a:extLst>
                        <a:ext uri="{FF2B5EF4-FFF2-40B4-BE49-F238E27FC236}">
                          <a16:creationId xmlns:a16="http://schemas.microsoft.com/office/drawing/2014/main" id="{1E801360-B645-4363-BC17-E5AD0CD90A00}"/>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Diagonal Stripe 188">
                      <a:extLst>
                        <a:ext uri="{FF2B5EF4-FFF2-40B4-BE49-F238E27FC236}">
                          <a16:creationId xmlns:a16="http://schemas.microsoft.com/office/drawing/2014/main" id="{4B184595-F13D-41F1-8C52-262FE48EF3C0}"/>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B58A25C-75B7-473E-94F4-63A0B8CAF10D}"/>
                      </a:ext>
                    </a:extLst>
                  </p:cNvPr>
                  <p:cNvGrpSpPr/>
                  <p:nvPr/>
                </p:nvGrpSpPr>
                <p:grpSpPr>
                  <a:xfrm rot="20781386" flipH="1">
                    <a:off x="12149197" y="5843095"/>
                    <a:ext cx="57287" cy="161703"/>
                    <a:chOff x="5416673" y="1788525"/>
                    <a:chExt cx="99173" cy="275154"/>
                  </a:xfrm>
                  <a:solidFill>
                    <a:srgbClr val="777777"/>
                  </a:solidFill>
                </p:grpSpPr>
                <p:sp>
                  <p:nvSpPr>
                    <p:cNvPr id="186" name="Rectangle 185">
                      <a:extLst>
                        <a:ext uri="{FF2B5EF4-FFF2-40B4-BE49-F238E27FC236}">
                          <a16:creationId xmlns:a16="http://schemas.microsoft.com/office/drawing/2014/main" id="{89E5FE8E-CCA0-4007-843C-C9A5765F722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Diagonal Stripe 186">
                      <a:extLst>
                        <a:ext uri="{FF2B5EF4-FFF2-40B4-BE49-F238E27FC236}">
                          <a16:creationId xmlns:a16="http://schemas.microsoft.com/office/drawing/2014/main" id="{455FD509-E8E4-46D9-A3ED-EAD09B8D2101}"/>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9" name="Rounded Rectangle 115">
                  <a:extLst>
                    <a:ext uri="{FF2B5EF4-FFF2-40B4-BE49-F238E27FC236}">
                      <a16:creationId xmlns:a16="http://schemas.microsoft.com/office/drawing/2014/main" id="{3CC2F4C2-25B0-4736-B156-2073949D3ECD}"/>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ounded Rectangle 116">
                  <a:extLst>
                    <a:ext uri="{FF2B5EF4-FFF2-40B4-BE49-F238E27FC236}">
                      <a16:creationId xmlns:a16="http://schemas.microsoft.com/office/drawing/2014/main" id="{1A3214D0-7E59-44A9-A345-4578B8C6F186}"/>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62E2CD6D-DC60-4486-B7F1-2807586FC7C0}"/>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AC3B578-691C-46ED-980C-9BCBE814E6C7}"/>
                  </a:ext>
                </a:extLst>
              </p:cNvPr>
              <p:cNvGrpSpPr/>
              <p:nvPr/>
            </p:nvGrpSpPr>
            <p:grpSpPr>
              <a:xfrm>
                <a:off x="10776773" y="3978806"/>
                <a:ext cx="581277" cy="521907"/>
                <a:chOff x="-2759707" y="1099472"/>
                <a:chExt cx="7926138" cy="6799719"/>
              </a:xfrm>
            </p:grpSpPr>
            <p:sp>
              <p:nvSpPr>
                <p:cNvPr id="169" name="Rectangle 317">
                  <a:extLst>
                    <a:ext uri="{FF2B5EF4-FFF2-40B4-BE49-F238E27FC236}">
                      <a16:creationId xmlns:a16="http://schemas.microsoft.com/office/drawing/2014/main" id="{61D337B8-E923-493E-9876-A78901743F8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ounded Rectangle 128">
                  <a:extLst>
                    <a:ext uri="{FF2B5EF4-FFF2-40B4-BE49-F238E27FC236}">
                      <a16:creationId xmlns:a16="http://schemas.microsoft.com/office/drawing/2014/main" id="{9ED46A65-4680-45E0-BE7A-19E8F6B06E4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8A0718FD-D622-4EF1-946E-DD451CB72EB4}"/>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995658FA-B457-40F5-A65B-5B5531BFD4D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21" name="Group 220">
            <a:extLst>
              <a:ext uri="{FF2B5EF4-FFF2-40B4-BE49-F238E27FC236}">
                <a16:creationId xmlns:a16="http://schemas.microsoft.com/office/drawing/2014/main" id="{4E94BA72-4FB3-4264-8109-37C9406120E3}"/>
              </a:ext>
            </a:extLst>
          </p:cNvPr>
          <p:cNvGrpSpPr/>
          <p:nvPr userDrawn="1"/>
        </p:nvGrpSpPr>
        <p:grpSpPr>
          <a:xfrm>
            <a:off x="68730" y="4747625"/>
            <a:ext cx="1426688" cy="916768"/>
            <a:chOff x="65242" y="4000957"/>
            <a:chExt cx="1426688" cy="916768"/>
          </a:xfrm>
        </p:grpSpPr>
        <p:sp>
          <p:nvSpPr>
            <p:cNvPr id="222" name="TextBox 221">
              <a:extLst>
                <a:ext uri="{FF2B5EF4-FFF2-40B4-BE49-F238E27FC236}">
                  <a16:creationId xmlns:a16="http://schemas.microsoft.com/office/drawing/2014/main" id="{F8E0AB69-DB21-435C-8E39-137A37106972}"/>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BUSINESS / CUSTOM APPS</a:t>
              </a:r>
            </a:p>
            <a:p>
              <a:r>
                <a:rPr lang="en-US" sz="900" dirty="0"/>
                <a:t>(STRUCTURED)</a:t>
              </a:r>
            </a:p>
          </p:txBody>
        </p:sp>
        <p:grpSp>
          <p:nvGrpSpPr>
            <p:cNvPr id="223" name="Group 222">
              <a:extLst>
                <a:ext uri="{FF2B5EF4-FFF2-40B4-BE49-F238E27FC236}">
                  <a16:creationId xmlns:a16="http://schemas.microsoft.com/office/drawing/2014/main" id="{99B4FD6F-66E4-4525-905A-002C419CBF85}"/>
                </a:ext>
              </a:extLst>
            </p:cNvPr>
            <p:cNvGrpSpPr/>
            <p:nvPr/>
          </p:nvGrpSpPr>
          <p:grpSpPr>
            <a:xfrm>
              <a:off x="244675" y="4000957"/>
              <a:ext cx="1067822" cy="398972"/>
              <a:chOff x="94228" y="4054674"/>
              <a:chExt cx="1327848" cy="496126"/>
            </a:xfrm>
          </p:grpSpPr>
          <p:grpSp>
            <p:nvGrpSpPr>
              <p:cNvPr id="224" name="Group 223">
                <a:extLst>
                  <a:ext uri="{FF2B5EF4-FFF2-40B4-BE49-F238E27FC236}">
                    <a16:creationId xmlns:a16="http://schemas.microsoft.com/office/drawing/2014/main" id="{4E2E9BD6-4FF4-4BAD-8601-08033BAA95E3}"/>
                  </a:ext>
                </a:extLst>
              </p:cNvPr>
              <p:cNvGrpSpPr/>
              <p:nvPr/>
            </p:nvGrpSpPr>
            <p:grpSpPr>
              <a:xfrm>
                <a:off x="94228" y="4054674"/>
                <a:ext cx="565043" cy="490322"/>
                <a:chOff x="582887" y="2608468"/>
                <a:chExt cx="565043" cy="490322"/>
              </a:xfrm>
            </p:grpSpPr>
            <p:grpSp>
              <p:nvGrpSpPr>
                <p:cNvPr id="275" name="Group 274">
                  <a:extLst>
                    <a:ext uri="{FF2B5EF4-FFF2-40B4-BE49-F238E27FC236}">
                      <a16:creationId xmlns:a16="http://schemas.microsoft.com/office/drawing/2014/main" id="{2DA2EADE-4AD6-47BC-89A2-03CA79A2BDF3}"/>
                    </a:ext>
                  </a:extLst>
                </p:cNvPr>
                <p:cNvGrpSpPr/>
                <p:nvPr/>
              </p:nvGrpSpPr>
              <p:grpSpPr>
                <a:xfrm>
                  <a:off x="582887" y="2608468"/>
                  <a:ext cx="565043" cy="490322"/>
                  <a:chOff x="-2759707" y="1099472"/>
                  <a:chExt cx="7926138" cy="6799719"/>
                </a:xfrm>
              </p:grpSpPr>
              <p:sp>
                <p:nvSpPr>
                  <p:cNvPr id="280" name="Rectangle 317">
                    <a:extLst>
                      <a:ext uri="{FF2B5EF4-FFF2-40B4-BE49-F238E27FC236}">
                        <a16:creationId xmlns:a16="http://schemas.microsoft.com/office/drawing/2014/main" id="{189A2071-15DC-4228-AB3D-6E2AE963A073}"/>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ounded Rectangle 439">
                    <a:extLst>
                      <a:ext uri="{FF2B5EF4-FFF2-40B4-BE49-F238E27FC236}">
                        <a16:creationId xmlns:a16="http://schemas.microsoft.com/office/drawing/2014/main" id="{A592A41A-B947-4D53-80DF-B5E910DB2CB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4FD4F11-3334-40D1-BEB9-FDE8AE8FFD1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094A8FCD-CF92-4D1D-B254-6AB39229DC2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6" name="Freeform 5">
                  <a:extLst>
                    <a:ext uri="{FF2B5EF4-FFF2-40B4-BE49-F238E27FC236}">
                      <a16:creationId xmlns:a16="http://schemas.microsoft.com/office/drawing/2014/main" id="{A40ACC27-376D-4601-9210-4B94E5408DD6}"/>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7" name="Rectangle 6">
                  <a:extLst>
                    <a:ext uri="{FF2B5EF4-FFF2-40B4-BE49-F238E27FC236}">
                      <a16:creationId xmlns:a16="http://schemas.microsoft.com/office/drawing/2014/main" id="{A8448156-E66F-48D5-9825-7E1B7BA2422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8" name="Rectangle 7">
                  <a:extLst>
                    <a:ext uri="{FF2B5EF4-FFF2-40B4-BE49-F238E27FC236}">
                      <a16:creationId xmlns:a16="http://schemas.microsoft.com/office/drawing/2014/main" id="{B1668903-9970-40D1-90CC-A855B5700BC8}"/>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9" name="Rectangle 8">
                  <a:extLst>
                    <a:ext uri="{FF2B5EF4-FFF2-40B4-BE49-F238E27FC236}">
                      <a16:creationId xmlns:a16="http://schemas.microsoft.com/office/drawing/2014/main" id="{5F074DEA-976C-4E4D-91C2-ADC32F96E340}"/>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24096A9D-14D3-40B8-A1C5-521A4D86BA53}"/>
                  </a:ext>
                </a:extLst>
              </p:cNvPr>
              <p:cNvGrpSpPr/>
              <p:nvPr/>
            </p:nvGrpSpPr>
            <p:grpSpPr>
              <a:xfrm>
                <a:off x="833546" y="4054674"/>
                <a:ext cx="588530" cy="496126"/>
                <a:chOff x="493618" y="3055549"/>
                <a:chExt cx="716256" cy="603797"/>
              </a:xfrm>
            </p:grpSpPr>
            <p:grpSp>
              <p:nvGrpSpPr>
                <p:cNvPr id="226" name="Group 225">
                  <a:extLst>
                    <a:ext uri="{FF2B5EF4-FFF2-40B4-BE49-F238E27FC236}">
                      <a16:creationId xmlns:a16="http://schemas.microsoft.com/office/drawing/2014/main" id="{8366F608-F84B-49F4-A8FF-5D0CF10580E0}"/>
                    </a:ext>
                  </a:extLst>
                </p:cNvPr>
                <p:cNvGrpSpPr/>
                <p:nvPr/>
              </p:nvGrpSpPr>
              <p:grpSpPr>
                <a:xfrm>
                  <a:off x="796699" y="3403695"/>
                  <a:ext cx="413175" cy="253655"/>
                  <a:chOff x="-655566" y="3895060"/>
                  <a:chExt cx="761727" cy="430956"/>
                </a:xfrm>
              </p:grpSpPr>
              <p:grpSp>
                <p:nvGrpSpPr>
                  <p:cNvPr id="259" name="Group 258">
                    <a:extLst>
                      <a:ext uri="{FF2B5EF4-FFF2-40B4-BE49-F238E27FC236}">
                        <a16:creationId xmlns:a16="http://schemas.microsoft.com/office/drawing/2014/main" id="{758A0E01-1F14-44E3-8A4A-3DBF7AC1CE59}"/>
                      </a:ext>
                    </a:extLst>
                  </p:cNvPr>
                  <p:cNvGrpSpPr/>
                  <p:nvPr/>
                </p:nvGrpSpPr>
                <p:grpSpPr>
                  <a:xfrm>
                    <a:off x="-655566" y="3895060"/>
                    <a:ext cx="761727" cy="430956"/>
                    <a:chOff x="10867216" y="6204939"/>
                    <a:chExt cx="791499" cy="447800"/>
                  </a:xfrm>
                </p:grpSpPr>
                <p:sp>
                  <p:nvSpPr>
                    <p:cNvPr id="268" name="Round Same Side Corner Rectangle 206">
                      <a:extLst>
                        <a:ext uri="{FF2B5EF4-FFF2-40B4-BE49-F238E27FC236}">
                          <a16:creationId xmlns:a16="http://schemas.microsoft.com/office/drawing/2014/main" id="{AAC746E9-77D1-4E79-A795-0E1A4A577F59}"/>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062CA6A-A309-4518-820C-887C5363B6DC}"/>
                        </a:ext>
                      </a:extLst>
                    </p:cNvPr>
                    <p:cNvGrpSpPr/>
                    <p:nvPr/>
                  </p:nvGrpSpPr>
                  <p:grpSpPr>
                    <a:xfrm>
                      <a:off x="10924674" y="6204939"/>
                      <a:ext cx="676584" cy="420187"/>
                      <a:chOff x="10924674" y="6204939"/>
                      <a:chExt cx="676584" cy="420187"/>
                    </a:xfrm>
                  </p:grpSpPr>
                  <p:grpSp>
                    <p:nvGrpSpPr>
                      <p:cNvPr id="271" name="Group 270">
                        <a:extLst>
                          <a:ext uri="{FF2B5EF4-FFF2-40B4-BE49-F238E27FC236}">
                            <a16:creationId xmlns:a16="http://schemas.microsoft.com/office/drawing/2014/main" id="{35B3EB0E-DF51-4CF6-AB2D-E0AEB236B0C3}"/>
                          </a:ext>
                        </a:extLst>
                      </p:cNvPr>
                      <p:cNvGrpSpPr/>
                      <p:nvPr/>
                    </p:nvGrpSpPr>
                    <p:grpSpPr>
                      <a:xfrm>
                        <a:off x="10924674" y="6204939"/>
                        <a:ext cx="676584" cy="406447"/>
                        <a:chOff x="15402433" y="3770727"/>
                        <a:chExt cx="3379343" cy="2030084"/>
                      </a:xfrm>
                    </p:grpSpPr>
                    <p:sp>
                      <p:nvSpPr>
                        <p:cNvPr id="273" name="Round Same Side Corner Rectangle 211">
                          <a:extLst>
                            <a:ext uri="{FF2B5EF4-FFF2-40B4-BE49-F238E27FC236}">
                              <a16:creationId xmlns:a16="http://schemas.microsoft.com/office/drawing/2014/main" id="{10E7C695-A5FB-43D3-A748-76019EA188C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FE3826BF-BF2D-48B5-BFF6-F8EEE847498B}"/>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ound Same Side Corner Rectangle 210">
                        <a:extLst>
                          <a:ext uri="{FF2B5EF4-FFF2-40B4-BE49-F238E27FC236}">
                            <a16:creationId xmlns:a16="http://schemas.microsoft.com/office/drawing/2014/main" id="{7BAB449D-61FE-43E0-A3AE-F46F3049386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0" name="Round Same Side Corner Rectangle 139">
                      <a:extLst>
                        <a:ext uri="{FF2B5EF4-FFF2-40B4-BE49-F238E27FC236}">
                          <a16:creationId xmlns:a16="http://schemas.microsoft.com/office/drawing/2014/main" id="{3E0F5FAF-6FEF-4813-BDE3-6E56073710D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0" name="Group 259">
                    <a:extLst>
                      <a:ext uri="{FF2B5EF4-FFF2-40B4-BE49-F238E27FC236}">
                        <a16:creationId xmlns:a16="http://schemas.microsoft.com/office/drawing/2014/main" id="{8FBA29D4-F5F4-4964-9CE9-373B81CD67F3}"/>
                      </a:ext>
                    </a:extLst>
                  </p:cNvPr>
                  <p:cNvGrpSpPr/>
                  <p:nvPr/>
                </p:nvGrpSpPr>
                <p:grpSpPr>
                  <a:xfrm>
                    <a:off x="-571796" y="3917872"/>
                    <a:ext cx="588901" cy="343249"/>
                    <a:chOff x="11780774" y="6292409"/>
                    <a:chExt cx="518383" cy="373899"/>
                  </a:xfrm>
                </p:grpSpPr>
                <p:sp>
                  <p:nvSpPr>
                    <p:cNvPr id="261" name="Rectangle 260">
                      <a:extLst>
                        <a:ext uri="{FF2B5EF4-FFF2-40B4-BE49-F238E27FC236}">
                          <a16:creationId xmlns:a16="http://schemas.microsoft.com/office/drawing/2014/main" id="{0F80C8E7-5FBC-4DD8-8EFC-0C8D3C189D4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BF66DDB-0A38-4130-9E9D-335CD043D5E7}"/>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2AA6964-F5F9-4030-BA55-5B8EA4AC9AA0}"/>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0D2EED7B-EA26-4120-98F3-5AE49B4D4F83}"/>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ounded Rectangle 203">
                      <a:extLst>
                        <a:ext uri="{FF2B5EF4-FFF2-40B4-BE49-F238E27FC236}">
                          <a16:creationId xmlns:a16="http://schemas.microsoft.com/office/drawing/2014/main" id="{E56E3F7D-7B03-4F5A-8364-A6603FA6C15C}"/>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ounded Rectangle 204">
                      <a:extLst>
                        <a:ext uri="{FF2B5EF4-FFF2-40B4-BE49-F238E27FC236}">
                          <a16:creationId xmlns:a16="http://schemas.microsoft.com/office/drawing/2014/main" id="{694BC06E-6351-49F3-9CCC-66A0684374E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ounded Rectangle 205">
                      <a:extLst>
                        <a:ext uri="{FF2B5EF4-FFF2-40B4-BE49-F238E27FC236}">
                          <a16:creationId xmlns:a16="http://schemas.microsoft.com/office/drawing/2014/main" id="{710F783C-31AF-461F-8CF6-25DECEAEC09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01475957-BEED-4BA8-9723-0DAFFE9BAF80}"/>
                    </a:ext>
                  </a:extLst>
                </p:cNvPr>
                <p:cNvGrpSpPr/>
                <p:nvPr/>
              </p:nvGrpSpPr>
              <p:grpSpPr>
                <a:xfrm>
                  <a:off x="959876" y="3055549"/>
                  <a:ext cx="217476" cy="328226"/>
                  <a:chOff x="-296232" y="3492549"/>
                  <a:chExt cx="211588" cy="319338"/>
                </a:xfrm>
              </p:grpSpPr>
              <p:sp>
                <p:nvSpPr>
                  <p:cNvPr id="249" name="Rounded Rectangle 182">
                    <a:extLst>
                      <a:ext uri="{FF2B5EF4-FFF2-40B4-BE49-F238E27FC236}">
                        <a16:creationId xmlns:a16="http://schemas.microsoft.com/office/drawing/2014/main" id="{F5F3F543-F327-460B-828F-277AA8731BA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63E25C2A-5F07-4E5B-889F-AF632F76151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1" name="Rounded Rectangle 184">
                    <a:extLst>
                      <a:ext uri="{FF2B5EF4-FFF2-40B4-BE49-F238E27FC236}">
                        <a16:creationId xmlns:a16="http://schemas.microsoft.com/office/drawing/2014/main" id="{0116EA1A-FC6B-46FF-8B10-DCCF2330353E}"/>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52" name="Group 251">
                    <a:extLst>
                      <a:ext uri="{FF2B5EF4-FFF2-40B4-BE49-F238E27FC236}">
                        <a16:creationId xmlns:a16="http://schemas.microsoft.com/office/drawing/2014/main" id="{FA7128D3-A75A-4F95-8F3E-EC913EB4BB00}"/>
                      </a:ext>
                    </a:extLst>
                  </p:cNvPr>
                  <p:cNvGrpSpPr/>
                  <p:nvPr/>
                </p:nvGrpSpPr>
                <p:grpSpPr>
                  <a:xfrm>
                    <a:off x="-267082" y="3531358"/>
                    <a:ext cx="152122" cy="225695"/>
                    <a:chOff x="11279466" y="5630123"/>
                    <a:chExt cx="137117" cy="225695"/>
                  </a:xfrm>
                </p:grpSpPr>
                <p:sp>
                  <p:nvSpPr>
                    <p:cNvPr id="253" name="Rectangle 252">
                      <a:extLst>
                        <a:ext uri="{FF2B5EF4-FFF2-40B4-BE49-F238E27FC236}">
                          <a16:creationId xmlns:a16="http://schemas.microsoft.com/office/drawing/2014/main" id="{60A0C68D-7F69-4C3E-9299-E803293D80B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15E338F-05E5-4E81-B2B4-928959424162}"/>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195">
                      <a:extLst>
                        <a:ext uri="{FF2B5EF4-FFF2-40B4-BE49-F238E27FC236}">
                          <a16:creationId xmlns:a16="http://schemas.microsoft.com/office/drawing/2014/main" id="{531E9CBF-633F-44FD-9EB6-DD8B2812069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ounded Rectangle 196">
                      <a:extLst>
                        <a:ext uri="{FF2B5EF4-FFF2-40B4-BE49-F238E27FC236}">
                          <a16:creationId xmlns:a16="http://schemas.microsoft.com/office/drawing/2014/main" id="{EACFF83E-0C58-46D0-BE37-2CD74EE9692A}"/>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197">
                      <a:extLst>
                        <a:ext uri="{FF2B5EF4-FFF2-40B4-BE49-F238E27FC236}">
                          <a16:creationId xmlns:a16="http://schemas.microsoft.com/office/drawing/2014/main" id="{52D302AC-4120-402A-B713-A7114E2827C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198">
                      <a:extLst>
                        <a:ext uri="{FF2B5EF4-FFF2-40B4-BE49-F238E27FC236}">
                          <a16:creationId xmlns:a16="http://schemas.microsoft.com/office/drawing/2014/main" id="{8372C914-429F-490E-BC4A-D2022F9FBC13}"/>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212846DB-2FDC-4AEC-B3AE-C87B772DC069}"/>
                    </a:ext>
                  </a:extLst>
                </p:cNvPr>
                <p:cNvGrpSpPr/>
                <p:nvPr/>
              </p:nvGrpSpPr>
              <p:grpSpPr>
                <a:xfrm>
                  <a:off x="505834" y="3069727"/>
                  <a:ext cx="408640" cy="294744"/>
                  <a:chOff x="505834" y="3069727"/>
                  <a:chExt cx="408640" cy="294744"/>
                </a:xfrm>
              </p:grpSpPr>
              <p:sp>
                <p:nvSpPr>
                  <p:cNvPr id="242" name="Rectangle 241">
                    <a:extLst>
                      <a:ext uri="{FF2B5EF4-FFF2-40B4-BE49-F238E27FC236}">
                        <a16:creationId xmlns:a16="http://schemas.microsoft.com/office/drawing/2014/main" id="{D230FC90-3AE7-4DA2-9DBA-1AF49A1A1740}"/>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F6B3EE2-FBED-402B-8D05-D548A3547D0C}"/>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14F8667B-9526-4089-B779-FBBF96EB18B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7A587CBC-1C09-4887-AA0D-DE866B67863F}"/>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ounded Rectangle 176">
                    <a:extLst>
                      <a:ext uri="{FF2B5EF4-FFF2-40B4-BE49-F238E27FC236}">
                        <a16:creationId xmlns:a16="http://schemas.microsoft.com/office/drawing/2014/main" id="{584ABD9E-82E9-429A-90E8-A24BFDC87833}"/>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ounded Rectangle 177">
                    <a:extLst>
                      <a:ext uri="{FF2B5EF4-FFF2-40B4-BE49-F238E27FC236}">
                        <a16:creationId xmlns:a16="http://schemas.microsoft.com/office/drawing/2014/main" id="{C1BD37EF-FAB3-48E7-8FAB-471EFA8EDF1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178">
                    <a:extLst>
                      <a:ext uri="{FF2B5EF4-FFF2-40B4-BE49-F238E27FC236}">
                        <a16:creationId xmlns:a16="http://schemas.microsoft.com/office/drawing/2014/main" id="{F7EFD3E1-5F0A-42D0-B4AB-6C978B11C29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79">
                  <a:extLst>
                    <a:ext uri="{FF2B5EF4-FFF2-40B4-BE49-F238E27FC236}">
                      <a16:creationId xmlns:a16="http://schemas.microsoft.com/office/drawing/2014/main" id="{86B48F98-BAC8-4D11-BD71-CBC743B32E9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8170D191-598A-4CCF-BAC3-9251043A2B99}"/>
                    </a:ext>
                  </a:extLst>
                </p:cNvPr>
                <p:cNvGrpSpPr/>
                <p:nvPr/>
              </p:nvGrpSpPr>
              <p:grpSpPr>
                <a:xfrm>
                  <a:off x="501923" y="3414781"/>
                  <a:ext cx="268776" cy="244565"/>
                  <a:chOff x="501923" y="3414781"/>
                  <a:chExt cx="268776" cy="244565"/>
                </a:xfrm>
              </p:grpSpPr>
              <p:sp>
                <p:nvSpPr>
                  <p:cNvPr id="231" name="Rounded Rectangle 182">
                    <a:extLst>
                      <a:ext uri="{FF2B5EF4-FFF2-40B4-BE49-F238E27FC236}">
                        <a16:creationId xmlns:a16="http://schemas.microsoft.com/office/drawing/2014/main" id="{B01CE9A1-3952-4D43-94FD-9BD4A9E4FC7D}"/>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FEC83DA2-C6AC-4509-BB83-0EDD6C9A4401}"/>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3" name="Rounded Rectangle 184">
                    <a:extLst>
                      <a:ext uri="{FF2B5EF4-FFF2-40B4-BE49-F238E27FC236}">
                        <a16:creationId xmlns:a16="http://schemas.microsoft.com/office/drawing/2014/main" id="{0091246C-5F4B-4F91-B80C-CAEAF572DAB4}"/>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34" name="Group 233">
                    <a:extLst>
                      <a:ext uri="{FF2B5EF4-FFF2-40B4-BE49-F238E27FC236}">
                        <a16:creationId xmlns:a16="http://schemas.microsoft.com/office/drawing/2014/main" id="{C4858006-042A-466F-B8C8-C58138E0A335}"/>
                      </a:ext>
                    </a:extLst>
                  </p:cNvPr>
                  <p:cNvGrpSpPr/>
                  <p:nvPr/>
                </p:nvGrpSpPr>
                <p:grpSpPr>
                  <a:xfrm>
                    <a:off x="518311" y="3459175"/>
                    <a:ext cx="235999" cy="157484"/>
                    <a:chOff x="505834" y="3069727"/>
                    <a:chExt cx="408640" cy="294744"/>
                  </a:xfrm>
                </p:grpSpPr>
                <p:sp>
                  <p:nvSpPr>
                    <p:cNvPr id="235" name="Rectangle 234">
                      <a:extLst>
                        <a:ext uri="{FF2B5EF4-FFF2-40B4-BE49-F238E27FC236}">
                          <a16:creationId xmlns:a16="http://schemas.microsoft.com/office/drawing/2014/main" id="{7DB44089-435F-4665-94AB-B1F98ABC2A71}"/>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6D456A9A-4E11-47D3-9E98-B9C867C895E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4D1A7FD4-1D99-4649-B352-BFD1D27144BE}"/>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E9ECE443-606F-435C-9A71-3448D6BF035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ounded Rectangle 176">
                      <a:extLst>
                        <a:ext uri="{FF2B5EF4-FFF2-40B4-BE49-F238E27FC236}">
                          <a16:creationId xmlns:a16="http://schemas.microsoft.com/office/drawing/2014/main" id="{45A4F350-E0D7-49A8-9AE2-A121AAFE3B98}"/>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177">
                      <a:extLst>
                        <a:ext uri="{FF2B5EF4-FFF2-40B4-BE49-F238E27FC236}">
                          <a16:creationId xmlns:a16="http://schemas.microsoft.com/office/drawing/2014/main" id="{A1D5E8C1-23BF-4450-BFF1-16D2AA09ACE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178">
                      <a:extLst>
                        <a:ext uri="{FF2B5EF4-FFF2-40B4-BE49-F238E27FC236}">
                          <a16:creationId xmlns:a16="http://schemas.microsoft.com/office/drawing/2014/main" id="{41AB3C6C-7CD3-4BF1-88B1-A7117122F7A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284" name="Group 283">
            <a:extLst>
              <a:ext uri="{FF2B5EF4-FFF2-40B4-BE49-F238E27FC236}">
                <a16:creationId xmlns:a16="http://schemas.microsoft.com/office/drawing/2014/main" id="{073DEA26-9FCC-487D-9A38-9F84548B2BD0}"/>
              </a:ext>
            </a:extLst>
          </p:cNvPr>
          <p:cNvGrpSpPr/>
          <p:nvPr userDrawn="1"/>
        </p:nvGrpSpPr>
        <p:grpSpPr>
          <a:xfrm>
            <a:off x="44538" y="3320334"/>
            <a:ext cx="1475072" cy="726137"/>
            <a:chOff x="-36576" y="2104220"/>
            <a:chExt cx="1475072" cy="726138"/>
          </a:xfrm>
        </p:grpSpPr>
        <p:sp>
          <p:nvSpPr>
            <p:cNvPr id="285" name="TextBox 284">
              <a:extLst>
                <a:ext uri="{FF2B5EF4-FFF2-40B4-BE49-F238E27FC236}">
                  <a16:creationId xmlns:a16="http://schemas.microsoft.com/office/drawing/2014/main" id="{0F4C51C2-B7DB-4B1B-8179-886694A8DE95}"/>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LOGS, FILES AND MEDIA</a:t>
              </a:r>
              <a:br>
                <a:rPr lang="en-US" sz="900" dirty="0"/>
              </a:br>
              <a:r>
                <a:rPr lang="en-US" sz="900" dirty="0"/>
                <a:t>(UNSTRUCTURED)</a:t>
              </a:r>
            </a:p>
          </p:txBody>
        </p:sp>
        <p:grpSp>
          <p:nvGrpSpPr>
            <p:cNvPr id="286" name="Group 285">
              <a:extLst>
                <a:ext uri="{FF2B5EF4-FFF2-40B4-BE49-F238E27FC236}">
                  <a16:creationId xmlns:a16="http://schemas.microsoft.com/office/drawing/2014/main" id="{E3CBB1F9-62CE-41B4-87CE-8C4B7664640A}"/>
                </a:ext>
              </a:extLst>
            </p:cNvPr>
            <p:cNvGrpSpPr/>
            <p:nvPr/>
          </p:nvGrpSpPr>
          <p:grpSpPr>
            <a:xfrm>
              <a:off x="130992" y="2104220"/>
              <a:ext cx="1139936" cy="311980"/>
              <a:chOff x="149010" y="2104220"/>
              <a:chExt cx="1139936" cy="311980"/>
            </a:xfrm>
          </p:grpSpPr>
          <p:pic>
            <p:nvPicPr>
              <p:cNvPr id="287" name="Graphic 286">
                <a:extLst>
                  <a:ext uri="{FF2B5EF4-FFF2-40B4-BE49-F238E27FC236}">
                    <a16:creationId xmlns:a16="http://schemas.microsoft.com/office/drawing/2014/main" id="{65C686C7-6C7A-4AD8-98BA-86DA3B3E51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288" name="Freeform: Shape 287">
                <a:extLst>
                  <a:ext uri="{FF2B5EF4-FFF2-40B4-BE49-F238E27FC236}">
                    <a16:creationId xmlns:a16="http://schemas.microsoft.com/office/drawing/2014/main" id="{4FB1EC7C-1443-4134-AE04-4ADB0118A7AB}"/>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r</a:t>
                </a:r>
              </a:p>
            </p:txBody>
          </p:sp>
          <p:pic>
            <p:nvPicPr>
              <p:cNvPr id="289" name="Picture 288">
                <a:extLst>
                  <a:ext uri="{FF2B5EF4-FFF2-40B4-BE49-F238E27FC236}">
                    <a16:creationId xmlns:a16="http://schemas.microsoft.com/office/drawing/2014/main" id="{4F890FF5-18AB-4BCF-AC5D-55937CC8E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5871507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8877518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1733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6519657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125014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4499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30756451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211114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90923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emf"/><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theme" Target="../theme/theme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image" Target="../media/image4.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4.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5.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image" Target="../media/image1.emf"/><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theme" Target="../theme/theme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theme" Target="../theme/theme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theme" Target="../theme/theme8.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29312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2299468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52805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735370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10" r:id="rId9"/>
    <p:sldLayoutId id="2147483813" r:id="rId10"/>
    <p:sldLayoutId id="2147483814" r:id="rId11"/>
    <p:sldLayoutId id="2147483815" r:id="rId12"/>
    <p:sldLayoutId id="2147483816"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428612088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8169460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5221475"/>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2213390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937" r:id="rId10"/>
    <p:sldLayoutId id="2147483938" r:id="rId11"/>
    <p:sldLayoutId id="2147483939" r:id="rId12"/>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42.xml"/><Relationship Id="rId6" Type="http://schemas.openxmlformats.org/officeDocument/2006/relationships/image" Target="../media/image28.jpg"/><Relationship Id="rId5" Type="http://schemas.openxmlformats.org/officeDocument/2006/relationships/hyperlink" Target="https://bostonazurebootcamp.com/2018" TargetMode="External"/><Relationship Id="rId4" Type="http://schemas.openxmlformats.org/officeDocument/2006/relationships/hyperlink" Target="https://github.com/bcafferky/shared"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3" Type="http://schemas.openxmlformats.org/officeDocument/2006/relationships/hyperlink" Target="https://databricks.com/resources/type/example-notebooks" TargetMode="External"/><Relationship Id="rId2" Type="http://schemas.openxmlformats.org/officeDocument/2006/relationships/notesSlide" Target="../notesSlides/notesSlide12.xml"/><Relationship Id="rId1" Type="http://schemas.openxmlformats.org/officeDocument/2006/relationships/slideLayout" Target="../slideLayouts/slideLayout65.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hyperlink" Target="https://databricks.com/resources/type/example-notebooks" TargetMode="External"/><Relationship Id="rId2" Type="http://schemas.openxmlformats.org/officeDocument/2006/relationships/notesSlide" Target="../notesSlides/notesSlide13.xml"/><Relationship Id="rId1" Type="http://schemas.openxmlformats.org/officeDocument/2006/relationships/slideLayout" Target="../slideLayouts/slideLayout65.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hyperlink" Target="https://databricks.com/resources/type/example-notebooks" TargetMode="External"/><Relationship Id="rId2" Type="http://schemas.openxmlformats.org/officeDocument/2006/relationships/notesSlide" Target="../notesSlides/notesSlide14.xml"/><Relationship Id="rId1" Type="http://schemas.openxmlformats.org/officeDocument/2006/relationships/slideLayout" Target="../slideLayouts/slideLayout65.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hyperlink" Target="https://databricks.com/resources/type/example-notebooks" TargetMode="External"/><Relationship Id="rId2" Type="http://schemas.openxmlformats.org/officeDocument/2006/relationships/notesSlide" Target="../notesSlides/notesSlide15.xml"/><Relationship Id="rId1" Type="http://schemas.openxmlformats.org/officeDocument/2006/relationships/slideLayout" Target="../slideLayouts/slideLayout65.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4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3.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svg"/><Relationship Id="rId2" Type="http://schemas.openxmlformats.org/officeDocument/2006/relationships/notesSlide" Target="../notesSlides/notesSlide18.xml"/><Relationship Id="rId1" Type="http://schemas.openxmlformats.org/officeDocument/2006/relationships/slideLayout" Target="../slideLayouts/slideLayout151.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3.xml"/></Relationships>
</file>

<file path=ppt/slides/_rels/slide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42.xml"/><Relationship Id="rId6" Type="http://schemas.openxmlformats.org/officeDocument/2006/relationships/hyperlink" Target="https://www.youtube.com/user/Bryancutube256123"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5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0.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5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2.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1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143.xml"/><Relationship Id="rId6" Type="http://schemas.microsoft.com/office/2007/relationships/hdphoto" Target="../media/hdphoto2.wdp"/><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5.xml"/><Relationship Id="rId1" Type="http://schemas.openxmlformats.org/officeDocument/2006/relationships/slideLayout" Target="../slideLayouts/slideLayout57.xml"/><Relationship Id="rId5" Type="http://schemas.openxmlformats.org/officeDocument/2006/relationships/image" Target="../media/image73.jpg"/><Relationship Id="rId4" Type="http://schemas.openxmlformats.org/officeDocument/2006/relationships/image" Target="../media/image72.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8.xml"/><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4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143.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143.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143.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143.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148.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143.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143.xml"/><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143.xml"/><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152.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42.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152.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152.xml"/><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42.xml"/><Relationship Id="rId1" Type="http://schemas.openxmlformats.org/officeDocument/2006/relationships/slideLayout" Target="../slideLayouts/slideLayout65.xml"/></Relationships>
</file>

<file path=ppt/slides/_rels/slide4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43.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4.xml"/><Relationship Id="rId1" Type="http://schemas.openxmlformats.org/officeDocument/2006/relationships/slideLayout" Target="../slideLayouts/slideLayout65.xml"/></Relationships>
</file>

<file path=ppt/slides/_rels/slide4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46.xml"/><Relationship Id="rId1" Type="http://schemas.openxmlformats.org/officeDocument/2006/relationships/slideLayout" Target="../slideLayouts/slideLayout65.xml"/></Relationships>
</file>

<file path=ppt/slides/_rels/slide47.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47.xml"/><Relationship Id="rId1" Type="http://schemas.openxmlformats.org/officeDocument/2006/relationships/slideLayout" Target="../slideLayouts/slideLayout65.xml"/></Relationships>
</file>

<file path=ppt/slides/_rels/slide48.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48.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49.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4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0.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50.xml"/><Relationship Id="rId1" Type="http://schemas.openxmlformats.org/officeDocument/2006/relationships/slideLayout" Target="../slideLayouts/slideLayout65.xml"/></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52.xml"/><Relationship Id="rId1" Type="http://schemas.openxmlformats.org/officeDocument/2006/relationships/slideLayout" Target="../slideLayouts/slideLayout65.xml"/><Relationship Id="rId4"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3.xml"/><Relationship Id="rId1" Type="http://schemas.openxmlformats.org/officeDocument/2006/relationships/slideLayout" Target="../slideLayouts/slideLayout65.xml"/></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4.xml"/><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3" Type="http://schemas.openxmlformats.org/officeDocument/2006/relationships/hyperlink" Target="https://databricks.com/spark/certification" TargetMode="External"/><Relationship Id="rId2" Type="http://schemas.openxmlformats.org/officeDocument/2006/relationships/notesSlide" Target="../notesSlides/notesSlide6.xml"/><Relationship Id="rId1" Type="http://schemas.openxmlformats.org/officeDocument/2006/relationships/slideLayout" Target="../slideLayouts/slideLayout143.xml"/><Relationship Id="rId6" Type="http://schemas.openxmlformats.org/officeDocument/2006/relationships/image" Target="../media/image37.png"/><Relationship Id="rId5" Type="http://schemas.openxmlformats.org/officeDocument/2006/relationships/hyperlink" Target="https://databricks.com/product/databricks-delta" TargetMode="External"/><Relationship Id="rId4" Type="http://schemas.openxmlformats.org/officeDocument/2006/relationships/hyperlink" Target="https://databricks.com/product/unified-analytics-platfor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43.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42.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81C8-FC8F-473A-9970-F8EC732F11B9}"/>
              </a:ext>
            </a:extLst>
          </p:cNvPr>
          <p:cNvSpPr>
            <a:spLocks noGrp="1"/>
          </p:cNvSpPr>
          <p:nvPr>
            <p:ph type="title"/>
          </p:nvPr>
        </p:nvSpPr>
        <p:spPr>
          <a:xfrm>
            <a:off x="190150" y="3504753"/>
            <a:ext cx="10664309" cy="1448792"/>
          </a:xfrm>
        </p:spPr>
        <p:txBody>
          <a:bodyPr lIns="0" tIns="0" rIns="0" bIns="0" anchor="b">
            <a:noAutofit/>
          </a:bodyPr>
          <a:lstStyle/>
          <a:p>
            <a:pPr>
              <a:lnSpc>
                <a:spcPct val="100000"/>
              </a:lnSpc>
              <a:spcBef>
                <a:spcPts val="0"/>
              </a:spcBef>
              <a:spcAft>
                <a:spcPts val="2000"/>
              </a:spcAft>
            </a:pPr>
            <a:br>
              <a:rPr lang="en-US" sz="4000" cap="none" spc="100" dirty="0">
                <a:latin typeface="+mj-lt"/>
                <a:cs typeface="Segoe UI Semibold" charset="0"/>
              </a:rPr>
            </a:br>
            <a:br>
              <a:rPr lang="en-US" sz="4000" cap="none" spc="100" dirty="0">
                <a:latin typeface="+mj-lt"/>
                <a:cs typeface="Segoe UI Semibold" charset="0"/>
              </a:rPr>
            </a:br>
            <a:br>
              <a:rPr lang="en-US" sz="4000" cap="none" spc="100" dirty="0">
                <a:latin typeface="+mj-lt"/>
                <a:cs typeface="Segoe UI Semibold" charset="0"/>
              </a:rPr>
            </a:br>
            <a:r>
              <a:rPr lang="en-US" sz="4000" cap="none" spc="100" dirty="0">
                <a:latin typeface="+mj-lt"/>
                <a:cs typeface="Segoe UI Semibold" charset="0"/>
              </a:rPr>
              <a:t>An Introduction to</a:t>
            </a:r>
            <a:br>
              <a:rPr lang="en-US" sz="5400" cap="none" spc="100" dirty="0">
                <a:latin typeface="+mj-lt"/>
                <a:cs typeface="Segoe UI Semibold" charset="0"/>
              </a:rPr>
            </a:br>
            <a:r>
              <a:rPr lang="en-US" sz="5400" cap="none" spc="100" dirty="0">
                <a:latin typeface="+mj-lt"/>
                <a:cs typeface="Segoe UI Semibold" charset="0"/>
              </a:rPr>
              <a:t>Azure Databricks</a:t>
            </a:r>
            <a:br>
              <a:rPr lang="en-US" sz="4000" cap="none" spc="100" dirty="0">
                <a:latin typeface="+mj-lt"/>
                <a:cs typeface="Segoe UI Semibold" charset="0"/>
              </a:rPr>
            </a:br>
            <a:br>
              <a:rPr lang="en-US" sz="4000" cap="none" spc="100" dirty="0">
                <a:latin typeface="+mj-lt"/>
                <a:cs typeface="Segoe UI Semibold" charset="0"/>
              </a:rPr>
            </a:br>
            <a:br>
              <a:rPr lang="en-US" sz="4000" cap="none" spc="100" dirty="0">
                <a:latin typeface="+mj-lt"/>
                <a:cs typeface="Segoe UI Semibold" charset="0"/>
              </a:rPr>
            </a:br>
            <a:r>
              <a:rPr lang="en-US" sz="4000" cap="none" spc="100" dirty="0">
                <a:latin typeface="+mj-lt"/>
                <a:cs typeface="Segoe UI Semibold" charset="0"/>
              </a:rPr>
              <a:t>Bryan Cafferky</a:t>
            </a:r>
            <a:br>
              <a:rPr lang="en-US" sz="4000" cap="none" spc="100" dirty="0">
                <a:latin typeface="+mj-lt"/>
                <a:cs typeface="Segoe UI Semibold" charset="0"/>
              </a:rPr>
            </a:br>
            <a:r>
              <a:rPr lang="en-US" sz="2800" i="1" cap="none" spc="100" dirty="0">
                <a:latin typeface="+mj-lt"/>
                <a:cs typeface="Segoe UI Semibold" charset="0"/>
              </a:rPr>
              <a:t>Technical Solutions Professional</a:t>
            </a:r>
            <a:endParaRPr lang="en-US" sz="2800" b="1" i="1" cap="none" spc="100" dirty="0">
              <a:latin typeface="Segoe UI Semibold" charset="0"/>
              <a:ea typeface="Segoe UI Semibold" charset="0"/>
              <a:cs typeface="Segoe UI Semibold" charset="0"/>
            </a:endParaRPr>
          </a:p>
        </p:txBody>
      </p:sp>
      <p:pic>
        <p:nvPicPr>
          <p:cNvPr id="5" name="Picture 4">
            <a:extLst>
              <a:ext uri="{FF2B5EF4-FFF2-40B4-BE49-F238E27FC236}">
                <a16:creationId xmlns:a16="http://schemas.microsoft.com/office/drawing/2014/main" id="{7E5F53EC-BA9E-4265-9763-1A45763A0203}"/>
              </a:ext>
            </a:extLst>
          </p:cNvPr>
          <p:cNvPicPr>
            <a:picLocks noChangeAspect="1"/>
          </p:cNvPicPr>
          <p:nvPr/>
        </p:nvPicPr>
        <p:blipFill>
          <a:blip r:embed="rId3"/>
          <a:stretch>
            <a:fillRect/>
          </a:stretch>
        </p:blipFill>
        <p:spPr>
          <a:xfrm>
            <a:off x="9104196" y="169121"/>
            <a:ext cx="2947988" cy="1957388"/>
          </a:xfrm>
          <a:prstGeom prst="rect">
            <a:avLst/>
          </a:prstGeom>
        </p:spPr>
      </p:pic>
      <p:sp>
        <p:nvSpPr>
          <p:cNvPr id="7" name="Rectangle 6">
            <a:hlinkClick r:id="rId4"/>
            <a:extLst>
              <a:ext uri="{FF2B5EF4-FFF2-40B4-BE49-F238E27FC236}">
                <a16:creationId xmlns:a16="http://schemas.microsoft.com/office/drawing/2014/main" id="{E57D1903-F734-4353-95E2-4E1D95A2CFBB}"/>
              </a:ext>
            </a:extLst>
          </p:cNvPr>
          <p:cNvSpPr/>
          <p:nvPr/>
        </p:nvSpPr>
        <p:spPr>
          <a:xfrm>
            <a:off x="2184124" y="6263850"/>
            <a:ext cx="3775585" cy="369332"/>
          </a:xfrm>
          <a:prstGeom prst="rect">
            <a:avLst/>
          </a:prstGeom>
        </p:spPr>
        <p:txBody>
          <a:bodyPr wrap="none">
            <a:spAutoFit/>
          </a:bodyPr>
          <a:lstStyle/>
          <a:p>
            <a:r>
              <a:rPr lang="en-US" dirty="0">
                <a:hlinkClick r:id="rId4"/>
              </a:rPr>
              <a:t>https://github.com/bcafferky/shared</a:t>
            </a:r>
            <a:endParaRPr lang="en-US" dirty="0"/>
          </a:p>
        </p:txBody>
      </p:sp>
      <p:sp>
        <p:nvSpPr>
          <p:cNvPr id="3" name="Rectangle 2">
            <a:extLst>
              <a:ext uri="{FF2B5EF4-FFF2-40B4-BE49-F238E27FC236}">
                <a16:creationId xmlns:a16="http://schemas.microsoft.com/office/drawing/2014/main" id="{D9D70FAF-4888-4443-A6C5-FC577734997E}"/>
              </a:ext>
            </a:extLst>
          </p:cNvPr>
          <p:cNvSpPr/>
          <p:nvPr/>
        </p:nvSpPr>
        <p:spPr>
          <a:xfrm>
            <a:off x="2184124" y="5781851"/>
            <a:ext cx="4182748" cy="369332"/>
          </a:xfrm>
          <a:prstGeom prst="rect">
            <a:avLst/>
          </a:prstGeom>
        </p:spPr>
        <p:txBody>
          <a:bodyPr wrap="none">
            <a:spAutoFit/>
          </a:bodyPr>
          <a:lstStyle/>
          <a:p>
            <a:r>
              <a:rPr lang="en-US" dirty="0">
                <a:hlinkClick r:id="rId5"/>
              </a:rPr>
              <a:t>https://bostonazurebootcamp.com/2018</a:t>
            </a:r>
            <a:endParaRPr lang="en-US" dirty="0"/>
          </a:p>
        </p:txBody>
      </p:sp>
      <p:sp>
        <p:nvSpPr>
          <p:cNvPr id="4" name="TextBox 3">
            <a:extLst>
              <a:ext uri="{FF2B5EF4-FFF2-40B4-BE49-F238E27FC236}">
                <a16:creationId xmlns:a16="http://schemas.microsoft.com/office/drawing/2014/main" id="{2A5BC294-F88C-4CC6-8225-F5F67EE051C5}"/>
              </a:ext>
            </a:extLst>
          </p:cNvPr>
          <p:cNvSpPr txBox="1"/>
          <p:nvPr/>
        </p:nvSpPr>
        <p:spPr>
          <a:xfrm>
            <a:off x="0" y="5734274"/>
            <a:ext cx="2235420"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Global Boot Camp:</a:t>
            </a:r>
          </a:p>
        </p:txBody>
      </p:sp>
      <p:sp>
        <p:nvSpPr>
          <p:cNvPr id="9" name="TextBox 8">
            <a:extLst>
              <a:ext uri="{FF2B5EF4-FFF2-40B4-BE49-F238E27FC236}">
                <a16:creationId xmlns:a16="http://schemas.microsoft.com/office/drawing/2014/main" id="{109487A3-1DB0-4736-994B-34362D6763A7}"/>
              </a:ext>
            </a:extLst>
          </p:cNvPr>
          <p:cNvSpPr txBox="1"/>
          <p:nvPr/>
        </p:nvSpPr>
        <p:spPr>
          <a:xfrm>
            <a:off x="0" y="6184769"/>
            <a:ext cx="1121141"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GitHub:</a:t>
            </a:r>
          </a:p>
        </p:txBody>
      </p:sp>
      <p:pic>
        <p:nvPicPr>
          <p:cNvPr id="10" name="Picture 9" descr="A person smiling for the camera&#10;&#10;Description generated with very high confidence">
            <a:extLst>
              <a:ext uri="{FF2B5EF4-FFF2-40B4-BE49-F238E27FC236}">
                <a16:creationId xmlns:a16="http://schemas.microsoft.com/office/drawing/2014/main" id="{EA108420-4F0B-4BC2-9F24-6DA8AC6263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2016" y="5071305"/>
            <a:ext cx="1627604" cy="1627604"/>
          </a:xfrm>
          <a:prstGeom prst="rect">
            <a:avLst/>
          </a:prstGeom>
        </p:spPr>
      </p:pic>
    </p:spTree>
    <p:extLst>
      <p:ext uri="{BB962C8B-B14F-4D97-AF65-F5344CB8AC3E}">
        <p14:creationId xmlns:p14="http://schemas.microsoft.com/office/powerpoint/2010/main" val="3144926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C1930-FA37-46ED-9563-14F6B394FB08}"/>
              </a:ext>
            </a:extLst>
          </p:cNvPr>
          <p:cNvSpPr>
            <a:spLocks noGrp="1"/>
          </p:cNvSpPr>
          <p:nvPr>
            <p:ph type="title"/>
          </p:nvPr>
        </p:nvSpPr>
        <p:spPr>
          <a:xfrm>
            <a:off x="182369" y="229227"/>
            <a:ext cx="9859116" cy="779177"/>
          </a:xfrm>
        </p:spPr>
        <p:txBody>
          <a:bodyPr/>
          <a:lstStyle/>
          <a:p>
            <a:r>
              <a:rPr lang="en-US" sz="4800" dirty="0"/>
              <a:t>Importing Notebooks</a:t>
            </a:r>
          </a:p>
        </p:txBody>
      </p:sp>
      <p:pic>
        <p:nvPicPr>
          <p:cNvPr id="3" name="Picture 2">
            <a:extLst>
              <a:ext uri="{FF2B5EF4-FFF2-40B4-BE49-F238E27FC236}">
                <a16:creationId xmlns:a16="http://schemas.microsoft.com/office/drawing/2014/main" id="{0D89466E-4B61-415A-95A8-33B5FBCF59E3}"/>
              </a:ext>
            </a:extLst>
          </p:cNvPr>
          <p:cNvPicPr>
            <a:picLocks noChangeAspect="1"/>
          </p:cNvPicPr>
          <p:nvPr/>
        </p:nvPicPr>
        <p:blipFill>
          <a:blip r:embed="rId3"/>
          <a:stretch>
            <a:fillRect/>
          </a:stretch>
        </p:blipFill>
        <p:spPr>
          <a:xfrm>
            <a:off x="1128712" y="1685925"/>
            <a:ext cx="9934575" cy="3486150"/>
          </a:xfrm>
          <a:prstGeom prst="rect">
            <a:avLst/>
          </a:prstGeom>
        </p:spPr>
      </p:pic>
      <p:sp>
        <p:nvSpPr>
          <p:cNvPr id="9" name="Callout: Line 8">
            <a:extLst>
              <a:ext uri="{FF2B5EF4-FFF2-40B4-BE49-F238E27FC236}">
                <a16:creationId xmlns:a16="http://schemas.microsoft.com/office/drawing/2014/main" id="{CEA3A877-F358-417E-AB2F-7EC056EC13CF}"/>
              </a:ext>
            </a:extLst>
          </p:cNvPr>
          <p:cNvSpPr/>
          <p:nvPr/>
        </p:nvSpPr>
        <p:spPr bwMode="auto">
          <a:xfrm>
            <a:off x="6537535" y="302241"/>
            <a:ext cx="3161942" cy="1218910"/>
          </a:xfrm>
          <a:prstGeom prst="borderCallout1">
            <a:avLst>
              <a:gd name="adj1" fmla="val 126985"/>
              <a:gd name="adj2" fmla="val 42316"/>
              <a:gd name="adj3" fmla="val 286777"/>
              <a:gd name="adj4" fmla="val 69407"/>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Under Workspace/Users/User – Select Import from the Dropdown</a:t>
            </a:r>
          </a:p>
        </p:txBody>
      </p:sp>
    </p:spTree>
    <p:extLst>
      <p:ext uri="{BB962C8B-B14F-4D97-AF65-F5344CB8AC3E}">
        <p14:creationId xmlns:p14="http://schemas.microsoft.com/office/powerpoint/2010/main" val="771374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C1930-FA37-46ED-9563-14F6B394FB08}"/>
              </a:ext>
            </a:extLst>
          </p:cNvPr>
          <p:cNvSpPr>
            <a:spLocks noGrp="1"/>
          </p:cNvSpPr>
          <p:nvPr>
            <p:ph type="title"/>
          </p:nvPr>
        </p:nvSpPr>
        <p:spPr>
          <a:xfrm>
            <a:off x="182369" y="229227"/>
            <a:ext cx="9859116" cy="779177"/>
          </a:xfrm>
        </p:spPr>
        <p:txBody>
          <a:bodyPr/>
          <a:lstStyle/>
          <a:p>
            <a:r>
              <a:rPr lang="en-US" sz="4800" dirty="0"/>
              <a:t>Importing Notebooks</a:t>
            </a:r>
          </a:p>
        </p:txBody>
      </p:sp>
      <p:pic>
        <p:nvPicPr>
          <p:cNvPr id="2" name="Picture 1">
            <a:extLst>
              <a:ext uri="{FF2B5EF4-FFF2-40B4-BE49-F238E27FC236}">
                <a16:creationId xmlns:a16="http://schemas.microsoft.com/office/drawing/2014/main" id="{7AD7EBF3-9F44-47F8-9530-8BD6698E51B8}"/>
              </a:ext>
            </a:extLst>
          </p:cNvPr>
          <p:cNvPicPr>
            <a:picLocks noChangeAspect="1"/>
          </p:cNvPicPr>
          <p:nvPr/>
        </p:nvPicPr>
        <p:blipFill>
          <a:blip r:embed="rId3"/>
          <a:stretch>
            <a:fillRect/>
          </a:stretch>
        </p:blipFill>
        <p:spPr>
          <a:xfrm>
            <a:off x="1310444" y="2174526"/>
            <a:ext cx="6439010" cy="3957459"/>
          </a:xfrm>
          <a:prstGeom prst="rect">
            <a:avLst/>
          </a:prstGeom>
        </p:spPr>
      </p:pic>
      <p:sp>
        <p:nvSpPr>
          <p:cNvPr id="9" name="Callout: Line 8">
            <a:extLst>
              <a:ext uri="{FF2B5EF4-FFF2-40B4-BE49-F238E27FC236}">
                <a16:creationId xmlns:a16="http://schemas.microsoft.com/office/drawing/2014/main" id="{CEA3A877-F358-417E-AB2F-7EC056EC13CF}"/>
              </a:ext>
            </a:extLst>
          </p:cNvPr>
          <p:cNvSpPr/>
          <p:nvPr/>
        </p:nvSpPr>
        <p:spPr bwMode="auto">
          <a:xfrm>
            <a:off x="7956136" y="1448133"/>
            <a:ext cx="1974077" cy="726393"/>
          </a:xfrm>
          <a:prstGeom prst="borderCallout1">
            <a:avLst>
              <a:gd name="adj1" fmla="val 18750"/>
              <a:gd name="adj2" fmla="val -8333"/>
              <a:gd name="adj3" fmla="val 177205"/>
              <a:gd name="adj4" fmla="val -232637"/>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From file or URL</a:t>
            </a:r>
          </a:p>
        </p:txBody>
      </p:sp>
      <p:sp>
        <p:nvSpPr>
          <p:cNvPr id="8" name="Callout: Line 7">
            <a:extLst>
              <a:ext uri="{FF2B5EF4-FFF2-40B4-BE49-F238E27FC236}">
                <a16:creationId xmlns:a16="http://schemas.microsoft.com/office/drawing/2014/main" id="{3E53ADC7-151A-454E-8BBA-3D9E21AD9D04}"/>
              </a:ext>
            </a:extLst>
          </p:cNvPr>
          <p:cNvSpPr/>
          <p:nvPr/>
        </p:nvSpPr>
        <p:spPr bwMode="auto">
          <a:xfrm>
            <a:off x="8511612" y="5046670"/>
            <a:ext cx="1777524" cy="726393"/>
          </a:xfrm>
          <a:prstGeom prst="borderCallout1">
            <a:avLst>
              <a:gd name="adj1" fmla="val 18750"/>
              <a:gd name="adj2" fmla="val -8333"/>
              <a:gd name="adj3" fmla="val -56912"/>
              <a:gd name="adj4" fmla="val -107259"/>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Import library</a:t>
            </a:r>
          </a:p>
        </p:txBody>
      </p:sp>
    </p:spTree>
    <p:extLst>
      <p:ext uri="{BB962C8B-B14F-4D97-AF65-F5344CB8AC3E}">
        <p14:creationId xmlns:p14="http://schemas.microsoft.com/office/powerpoint/2010/main" val="129166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C1930-FA37-46ED-9563-14F6B394FB08}"/>
              </a:ext>
            </a:extLst>
          </p:cNvPr>
          <p:cNvSpPr>
            <a:spLocks noGrp="1"/>
          </p:cNvSpPr>
          <p:nvPr>
            <p:ph type="title"/>
          </p:nvPr>
        </p:nvSpPr>
        <p:spPr>
          <a:xfrm>
            <a:off x="182368" y="97328"/>
            <a:ext cx="9859116" cy="779177"/>
          </a:xfrm>
        </p:spPr>
        <p:txBody>
          <a:bodyPr/>
          <a:lstStyle/>
          <a:p>
            <a:r>
              <a:rPr lang="en-US" sz="4800" dirty="0"/>
              <a:t>Importing Notebooks</a:t>
            </a:r>
          </a:p>
        </p:txBody>
      </p:sp>
      <p:sp>
        <p:nvSpPr>
          <p:cNvPr id="3" name="Rectangle 2">
            <a:extLst>
              <a:ext uri="{FF2B5EF4-FFF2-40B4-BE49-F238E27FC236}">
                <a16:creationId xmlns:a16="http://schemas.microsoft.com/office/drawing/2014/main" id="{79879DE2-50A5-484D-BFB8-A3E41B2225ED}"/>
              </a:ext>
            </a:extLst>
          </p:cNvPr>
          <p:cNvSpPr/>
          <p:nvPr/>
        </p:nvSpPr>
        <p:spPr>
          <a:xfrm>
            <a:off x="2031050" y="6344691"/>
            <a:ext cx="7591514" cy="369332"/>
          </a:xfrm>
          <a:prstGeom prst="rect">
            <a:avLst/>
          </a:prstGeom>
        </p:spPr>
        <p:txBody>
          <a:bodyPr wrap="square">
            <a:spAutoFit/>
          </a:bodyPr>
          <a:lstStyle/>
          <a:p>
            <a:r>
              <a:rPr lang="en-US" dirty="0">
                <a:hlinkClick r:id="rId3"/>
              </a:rPr>
              <a:t>https://databricks.com/resources/type/example-notebooks</a:t>
            </a:r>
            <a:endParaRPr lang="en-US" dirty="0"/>
          </a:p>
        </p:txBody>
      </p:sp>
      <p:pic>
        <p:nvPicPr>
          <p:cNvPr id="5" name="Picture 4">
            <a:extLst>
              <a:ext uri="{FF2B5EF4-FFF2-40B4-BE49-F238E27FC236}">
                <a16:creationId xmlns:a16="http://schemas.microsoft.com/office/drawing/2014/main" id="{E4637683-A64C-431C-983E-9805C251F2E6}"/>
              </a:ext>
            </a:extLst>
          </p:cNvPr>
          <p:cNvPicPr>
            <a:picLocks noChangeAspect="1"/>
          </p:cNvPicPr>
          <p:nvPr/>
        </p:nvPicPr>
        <p:blipFill>
          <a:blip r:embed="rId4"/>
          <a:stretch>
            <a:fillRect/>
          </a:stretch>
        </p:blipFill>
        <p:spPr>
          <a:xfrm>
            <a:off x="969127" y="1008404"/>
            <a:ext cx="8285599" cy="5286484"/>
          </a:xfrm>
          <a:prstGeom prst="rect">
            <a:avLst/>
          </a:prstGeom>
        </p:spPr>
      </p:pic>
      <p:sp>
        <p:nvSpPr>
          <p:cNvPr id="9" name="Callout: Line 8">
            <a:extLst>
              <a:ext uri="{FF2B5EF4-FFF2-40B4-BE49-F238E27FC236}">
                <a16:creationId xmlns:a16="http://schemas.microsoft.com/office/drawing/2014/main" id="{CEA3A877-F358-417E-AB2F-7EC056EC13CF}"/>
              </a:ext>
            </a:extLst>
          </p:cNvPr>
          <p:cNvSpPr/>
          <p:nvPr/>
        </p:nvSpPr>
        <p:spPr bwMode="auto">
          <a:xfrm>
            <a:off x="9524287" y="913110"/>
            <a:ext cx="2038173" cy="1197701"/>
          </a:xfrm>
          <a:prstGeom prst="borderCallout1">
            <a:avLst>
              <a:gd name="adj1" fmla="val 18750"/>
              <a:gd name="adj2" fmla="val -8333"/>
              <a:gd name="adj3" fmla="val 77630"/>
              <a:gd name="adj4" fmla="val -19362"/>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Lot of sample notebooks to try</a:t>
            </a:r>
          </a:p>
        </p:txBody>
      </p:sp>
    </p:spTree>
    <p:extLst>
      <p:ext uri="{BB962C8B-B14F-4D97-AF65-F5344CB8AC3E}">
        <p14:creationId xmlns:p14="http://schemas.microsoft.com/office/powerpoint/2010/main" val="2497416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C1930-FA37-46ED-9563-14F6B394FB08}"/>
              </a:ext>
            </a:extLst>
          </p:cNvPr>
          <p:cNvSpPr>
            <a:spLocks noGrp="1"/>
          </p:cNvSpPr>
          <p:nvPr>
            <p:ph type="title"/>
          </p:nvPr>
        </p:nvSpPr>
        <p:spPr>
          <a:xfrm>
            <a:off x="182368" y="97328"/>
            <a:ext cx="9859116" cy="779177"/>
          </a:xfrm>
        </p:spPr>
        <p:txBody>
          <a:bodyPr/>
          <a:lstStyle/>
          <a:p>
            <a:r>
              <a:rPr lang="en-US" sz="4800" dirty="0"/>
              <a:t>Importing Notebooks</a:t>
            </a:r>
          </a:p>
        </p:txBody>
      </p:sp>
      <p:sp>
        <p:nvSpPr>
          <p:cNvPr id="3" name="Rectangle 2">
            <a:extLst>
              <a:ext uri="{FF2B5EF4-FFF2-40B4-BE49-F238E27FC236}">
                <a16:creationId xmlns:a16="http://schemas.microsoft.com/office/drawing/2014/main" id="{79879DE2-50A5-484D-BFB8-A3E41B2225ED}"/>
              </a:ext>
            </a:extLst>
          </p:cNvPr>
          <p:cNvSpPr/>
          <p:nvPr/>
        </p:nvSpPr>
        <p:spPr>
          <a:xfrm>
            <a:off x="2031050" y="6344691"/>
            <a:ext cx="7591514" cy="369332"/>
          </a:xfrm>
          <a:prstGeom prst="rect">
            <a:avLst/>
          </a:prstGeom>
        </p:spPr>
        <p:txBody>
          <a:bodyPr wrap="square">
            <a:spAutoFit/>
          </a:bodyPr>
          <a:lstStyle/>
          <a:p>
            <a:r>
              <a:rPr lang="en-US" dirty="0">
                <a:hlinkClick r:id="rId3"/>
              </a:rPr>
              <a:t>https://databricks.com/resources/type/example-notebooks</a:t>
            </a:r>
            <a:endParaRPr lang="en-US" dirty="0"/>
          </a:p>
        </p:txBody>
      </p:sp>
      <p:sp>
        <p:nvSpPr>
          <p:cNvPr id="9" name="Callout: Line 8">
            <a:extLst>
              <a:ext uri="{FF2B5EF4-FFF2-40B4-BE49-F238E27FC236}">
                <a16:creationId xmlns:a16="http://schemas.microsoft.com/office/drawing/2014/main" id="{CEA3A877-F358-417E-AB2F-7EC056EC13CF}"/>
              </a:ext>
            </a:extLst>
          </p:cNvPr>
          <p:cNvSpPr/>
          <p:nvPr/>
        </p:nvSpPr>
        <p:spPr bwMode="auto">
          <a:xfrm>
            <a:off x="7746762" y="417454"/>
            <a:ext cx="2038173" cy="1197701"/>
          </a:xfrm>
          <a:prstGeom prst="borderCallout1">
            <a:avLst>
              <a:gd name="adj1" fmla="val 115075"/>
              <a:gd name="adj2" fmla="val 52883"/>
              <a:gd name="adj3" fmla="val 146128"/>
              <a:gd name="adj4" fmla="val 101393"/>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Open and Click on the Import Notebook Button</a:t>
            </a:r>
          </a:p>
        </p:txBody>
      </p:sp>
      <p:pic>
        <p:nvPicPr>
          <p:cNvPr id="2" name="Picture 1">
            <a:extLst>
              <a:ext uri="{FF2B5EF4-FFF2-40B4-BE49-F238E27FC236}">
                <a16:creationId xmlns:a16="http://schemas.microsoft.com/office/drawing/2014/main" id="{30B2A4D3-7C3B-4C83-B873-4895A40D9B66}"/>
              </a:ext>
            </a:extLst>
          </p:cNvPr>
          <p:cNvPicPr>
            <a:picLocks noChangeAspect="1"/>
          </p:cNvPicPr>
          <p:nvPr/>
        </p:nvPicPr>
        <p:blipFill>
          <a:blip r:embed="rId4"/>
          <a:stretch>
            <a:fillRect/>
          </a:stretch>
        </p:blipFill>
        <p:spPr>
          <a:xfrm>
            <a:off x="1051132" y="2219826"/>
            <a:ext cx="9203821" cy="3277267"/>
          </a:xfrm>
          <a:prstGeom prst="rect">
            <a:avLst/>
          </a:prstGeom>
        </p:spPr>
      </p:pic>
      <p:sp>
        <p:nvSpPr>
          <p:cNvPr id="7" name="Callout: Line 6">
            <a:extLst>
              <a:ext uri="{FF2B5EF4-FFF2-40B4-BE49-F238E27FC236}">
                <a16:creationId xmlns:a16="http://schemas.microsoft.com/office/drawing/2014/main" id="{97F2BA42-4FF5-452B-AA26-95F79C2B5629}"/>
              </a:ext>
            </a:extLst>
          </p:cNvPr>
          <p:cNvSpPr/>
          <p:nvPr/>
        </p:nvSpPr>
        <p:spPr bwMode="auto">
          <a:xfrm>
            <a:off x="8003311" y="3402239"/>
            <a:ext cx="2038173" cy="921933"/>
          </a:xfrm>
          <a:prstGeom prst="borderCallout1">
            <a:avLst>
              <a:gd name="adj1" fmla="val 45864"/>
              <a:gd name="adj2" fmla="val -8752"/>
              <a:gd name="adj3" fmla="val 4138"/>
              <a:gd name="adj4" fmla="val -52905"/>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Copy the Link to the Clipboard</a:t>
            </a:r>
          </a:p>
        </p:txBody>
      </p:sp>
    </p:spTree>
    <p:extLst>
      <p:ext uri="{BB962C8B-B14F-4D97-AF65-F5344CB8AC3E}">
        <p14:creationId xmlns:p14="http://schemas.microsoft.com/office/powerpoint/2010/main" val="2803724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C1930-FA37-46ED-9563-14F6B394FB08}"/>
              </a:ext>
            </a:extLst>
          </p:cNvPr>
          <p:cNvSpPr>
            <a:spLocks noGrp="1"/>
          </p:cNvSpPr>
          <p:nvPr>
            <p:ph type="title"/>
          </p:nvPr>
        </p:nvSpPr>
        <p:spPr>
          <a:xfrm>
            <a:off x="182368" y="97328"/>
            <a:ext cx="9859116" cy="779177"/>
          </a:xfrm>
        </p:spPr>
        <p:txBody>
          <a:bodyPr/>
          <a:lstStyle/>
          <a:p>
            <a:r>
              <a:rPr lang="en-US" sz="4800" dirty="0"/>
              <a:t>Importing Notebooks</a:t>
            </a:r>
          </a:p>
        </p:txBody>
      </p:sp>
      <p:sp>
        <p:nvSpPr>
          <p:cNvPr id="3" name="Rectangle 2">
            <a:extLst>
              <a:ext uri="{FF2B5EF4-FFF2-40B4-BE49-F238E27FC236}">
                <a16:creationId xmlns:a16="http://schemas.microsoft.com/office/drawing/2014/main" id="{79879DE2-50A5-484D-BFB8-A3E41B2225ED}"/>
              </a:ext>
            </a:extLst>
          </p:cNvPr>
          <p:cNvSpPr/>
          <p:nvPr/>
        </p:nvSpPr>
        <p:spPr>
          <a:xfrm>
            <a:off x="2031050" y="6344691"/>
            <a:ext cx="7591514" cy="369332"/>
          </a:xfrm>
          <a:prstGeom prst="rect">
            <a:avLst/>
          </a:prstGeom>
        </p:spPr>
        <p:txBody>
          <a:bodyPr wrap="square">
            <a:spAutoFit/>
          </a:bodyPr>
          <a:lstStyle/>
          <a:p>
            <a:r>
              <a:rPr lang="en-US" dirty="0">
                <a:hlinkClick r:id="rId3"/>
              </a:rPr>
              <a:t>https://databricks.com/resources/type/example-notebooks</a:t>
            </a:r>
            <a:endParaRPr lang="en-US" dirty="0"/>
          </a:p>
        </p:txBody>
      </p:sp>
      <p:pic>
        <p:nvPicPr>
          <p:cNvPr id="5" name="Picture 4">
            <a:extLst>
              <a:ext uri="{FF2B5EF4-FFF2-40B4-BE49-F238E27FC236}">
                <a16:creationId xmlns:a16="http://schemas.microsoft.com/office/drawing/2014/main" id="{205E0042-1611-48CE-8659-0220D305119B}"/>
              </a:ext>
            </a:extLst>
          </p:cNvPr>
          <p:cNvPicPr>
            <a:picLocks noChangeAspect="1"/>
          </p:cNvPicPr>
          <p:nvPr/>
        </p:nvPicPr>
        <p:blipFill>
          <a:blip r:embed="rId4"/>
          <a:stretch>
            <a:fillRect/>
          </a:stretch>
        </p:blipFill>
        <p:spPr>
          <a:xfrm>
            <a:off x="1933575" y="1303802"/>
            <a:ext cx="7945363" cy="4463585"/>
          </a:xfrm>
          <a:prstGeom prst="rect">
            <a:avLst/>
          </a:prstGeom>
        </p:spPr>
      </p:pic>
      <p:sp>
        <p:nvSpPr>
          <p:cNvPr id="9" name="Callout: Line 8">
            <a:extLst>
              <a:ext uri="{FF2B5EF4-FFF2-40B4-BE49-F238E27FC236}">
                <a16:creationId xmlns:a16="http://schemas.microsoft.com/office/drawing/2014/main" id="{CEA3A877-F358-417E-AB2F-7EC056EC13CF}"/>
              </a:ext>
            </a:extLst>
          </p:cNvPr>
          <p:cNvSpPr/>
          <p:nvPr/>
        </p:nvSpPr>
        <p:spPr bwMode="auto">
          <a:xfrm>
            <a:off x="9413191" y="1137145"/>
            <a:ext cx="2038173" cy="921934"/>
          </a:xfrm>
          <a:prstGeom prst="borderCallout1">
            <a:avLst>
              <a:gd name="adj1" fmla="val 115075"/>
              <a:gd name="adj2" fmla="val 52883"/>
              <a:gd name="adj3" fmla="val 196074"/>
              <a:gd name="adj4" fmla="val -66741"/>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Paste the Link and Click Import</a:t>
            </a:r>
          </a:p>
        </p:txBody>
      </p:sp>
    </p:spTree>
    <p:extLst>
      <p:ext uri="{BB962C8B-B14F-4D97-AF65-F5344CB8AC3E}">
        <p14:creationId xmlns:p14="http://schemas.microsoft.com/office/powerpoint/2010/main" val="3627282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C1930-FA37-46ED-9563-14F6B394FB08}"/>
              </a:ext>
            </a:extLst>
          </p:cNvPr>
          <p:cNvSpPr>
            <a:spLocks noGrp="1"/>
          </p:cNvSpPr>
          <p:nvPr>
            <p:ph type="title"/>
          </p:nvPr>
        </p:nvSpPr>
        <p:spPr>
          <a:xfrm>
            <a:off x="182368" y="97328"/>
            <a:ext cx="9859116" cy="779177"/>
          </a:xfrm>
        </p:spPr>
        <p:txBody>
          <a:bodyPr/>
          <a:lstStyle/>
          <a:p>
            <a:r>
              <a:rPr lang="en-US" sz="4800" dirty="0"/>
              <a:t>Importing Notebooks</a:t>
            </a:r>
          </a:p>
        </p:txBody>
      </p:sp>
      <p:sp>
        <p:nvSpPr>
          <p:cNvPr id="3" name="Rectangle 2">
            <a:extLst>
              <a:ext uri="{FF2B5EF4-FFF2-40B4-BE49-F238E27FC236}">
                <a16:creationId xmlns:a16="http://schemas.microsoft.com/office/drawing/2014/main" id="{79879DE2-50A5-484D-BFB8-A3E41B2225ED}"/>
              </a:ext>
            </a:extLst>
          </p:cNvPr>
          <p:cNvSpPr/>
          <p:nvPr/>
        </p:nvSpPr>
        <p:spPr>
          <a:xfrm>
            <a:off x="2031050" y="6344691"/>
            <a:ext cx="7591514" cy="369332"/>
          </a:xfrm>
          <a:prstGeom prst="rect">
            <a:avLst/>
          </a:prstGeom>
        </p:spPr>
        <p:txBody>
          <a:bodyPr wrap="square">
            <a:spAutoFit/>
          </a:bodyPr>
          <a:lstStyle/>
          <a:p>
            <a:r>
              <a:rPr lang="en-US" dirty="0">
                <a:hlinkClick r:id="rId3"/>
              </a:rPr>
              <a:t>https://databricks.com/resources/type/example-notebooks</a:t>
            </a:r>
            <a:endParaRPr lang="en-US" dirty="0"/>
          </a:p>
        </p:txBody>
      </p:sp>
      <p:pic>
        <p:nvPicPr>
          <p:cNvPr id="2" name="Picture 1">
            <a:extLst>
              <a:ext uri="{FF2B5EF4-FFF2-40B4-BE49-F238E27FC236}">
                <a16:creationId xmlns:a16="http://schemas.microsoft.com/office/drawing/2014/main" id="{B96DA1D8-D15E-4CE9-9E03-55EF1642F2BC}"/>
              </a:ext>
            </a:extLst>
          </p:cNvPr>
          <p:cNvPicPr>
            <a:picLocks noChangeAspect="1"/>
          </p:cNvPicPr>
          <p:nvPr/>
        </p:nvPicPr>
        <p:blipFill>
          <a:blip r:embed="rId4"/>
          <a:stretch>
            <a:fillRect/>
          </a:stretch>
        </p:blipFill>
        <p:spPr>
          <a:xfrm>
            <a:off x="1724447" y="1137145"/>
            <a:ext cx="8204720" cy="5380543"/>
          </a:xfrm>
          <a:prstGeom prst="rect">
            <a:avLst/>
          </a:prstGeom>
        </p:spPr>
      </p:pic>
      <p:sp>
        <p:nvSpPr>
          <p:cNvPr id="9" name="Callout: Line 8">
            <a:extLst>
              <a:ext uri="{FF2B5EF4-FFF2-40B4-BE49-F238E27FC236}">
                <a16:creationId xmlns:a16="http://schemas.microsoft.com/office/drawing/2014/main" id="{CEA3A877-F358-417E-AB2F-7EC056EC13CF}"/>
              </a:ext>
            </a:extLst>
          </p:cNvPr>
          <p:cNvSpPr/>
          <p:nvPr/>
        </p:nvSpPr>
        <p:spPr bwMode="auto">
          <a:xfrm>
            <a:off x="9448466" y="427650"/>
            <a:ext cx="2038173" cy="921934"/>
          </a:xfrm>
          <a:prstGeom prst="borderCallout1">
            <a:avLst>
              <a:gd name="adj1" fmla="val 115075"/>
              <a:gd name="adj2" fmla="val 52883"/>
              <a:gd name="adj3" fmla="val 196074"/>
              <a:gd name="adj4" fmla="val -66741"/>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Imported Notebook</a:t>
            </a:r>
          </a:p>
        </p:txBody>
      </p:sp>
    </p:spTree>
    <p:extLst>
      <p:ext uri="{BB962C8B-B14F-4D97-AF65-F5344CB8AC3E}">
        <p14:creationId xmlns:p14="http://schemas.microsoft.com/office/powerpoint/2010/main" val="1013072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1557" y="1814446"/>
            <a:ext cx="11653523" cy="2416046"/>
          </a:xfrm>
        </p:spPr>
        <p:txBody>
          <a:bodyPr/>
          <a:lstStyle/>
          <a:p>
            <a:pPr>
              <a:lnSpc>
                <a:spcPct val="100000"/>
              </a:lnSpc>
              <a:spcBef>
                <a:spcPts val="600"/>
              </a:spcBef>
              <a:spcAft>
                <a:spcPts val="12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12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a:t>
            </a:r>
            <a:r>
              <a:rPr lang="en-US" dirty="0" err="1"/>
              <a:t>GraphX</a:t>
            </a:r>
            <a:r>
              <a:rPr lang="en-US" dirty="0"/>
              <a:t>, Streaming and Machine Learning Library (</a:t>
            </a:r>
            <a:r>
              <a:rPr lang="en-US" dirty="0" err="1"/>
              <a:t>Mllib</a:t>
            </a:r>
            <a:r>
              <a:rPr lang="en-US" dirty="0"/>
              <a:t>)</a:t>
            </a:r>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p:txBody>
          <a:bodyPr/>
          <a:lstStyle/>
          <a:p>
            <a:r>
              <a:rPr lang="en-US" dirty="0"/>
              <a:t>Why Spark?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5639615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Apache Spark</a:t>
            </a:r>
          </a:p>
        </p:txBody>
      </p:sp>
      <p:sp>
        <p:nvSpPr>
          <p:cNvPr id="4" name="TextBox 3"/>
          <p:cNvSpPr txBox="1"/>
          <p:nvPr/>
        </p:nvSpPr>
        <p:spPr>
          <a:xfrm>
            <a:off x="177901" y="2496502"/>
            <a:ext cx="3660455" cy="2894666"/>
          </a:xfrm>
          <a:prstGeom prst="rect">
            <a:avLst/>
          </a:prstGeom>
          <a:noFill/>
        </p:spPr>
        <p:txBody>
          <a:bodyPr wrap="none" lIns="182854" tIns="146284" rIns="182854" bIns="146284" rtlCol="0">
            <a:noAutofit/>
          </a:bodyPr>
          <a:lstStyle/>
          <a:p>
            <a:pPr marL="110472" lvl="1" defTabSz="913595" fontAlgn="base">
              <a:lnSpc>
                <a:spcPct val="90000"/>
              </a:lnSpc>
              <a:spcBef>
                <a:spcPts val="600"/>
              </a:spcBef>
              <a:spcAft>
                <a:spcPts val="600"/>
              </a:spcAft>
              <a:buClr>
                <a:srgbClr val="68217A">
                  <a:lumMod val="50000"/>
                </a:srgbClr>
              </a:buCl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Unifies:</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Batch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Interactive SQL</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Real-time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Machine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Deep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Graph Processing</a:t>
            </a:r>
          </a:p>
        </p:txBody>
      </p:sp>
      <p:sp>
        <p:nvSpPr>
          <p:cNvPr id="18" name="Rectangle 17"/>
          <p:cNvSpPr/>
          <p:nvPr/>
        </p:nvSpPr>
        <p:spPr>
          <a:xfrm>
            <a:off x="355095" y="978183"/>
            <a:ext cx="11481809" cy="461665"/>
          </a:xfrm>
          <a:prstGeom prst="rect">
            <a:avLst/>
          </a:prstGeom>
        </p:spPr>
        <p:txBody>
          <a:bodyPr vert="horz" wrap="square" lIns="146304" tIns="91440" rIns="146304" bIns="91440" rtlCol="0">
            <a:spAutoFit/>
          </a:bodyPr>
          <a:lstStyle/>
          <a:p>
            <a:pPr algn="ctr" defTabSz="914192">
              <a:lnSpc>
                <a:spcPct val="90000"/>
              </a:lnSpc>
              <a:spcBef>
                <a:spcPct val="20000"/>
              </a:spcBef>
              <a:buSzPct val="90000"/>
            </a:pPr>
            <a:r>
              <a:rPr lang="en-US" sz="2000" dirty="0">
                <a:solidFill>
                  <a:schemeClr val="tx2"/>
                </a:solidFill>
                <a:cs typeface="Segoe UI Semilight" panose="020B0402040204020203" pitchFamily="34" charset="0"/>
              </a:rPr>
              <a:t>An unified, open source, parallel, data processing framework for Big Data Analytics </a:t>
            </a:r>
          </a:p>
        </p:txBody>
      </p:sp>
      <p:sp>
        <p:nvSpPr>
          <p:cNvPr id="8" name="Rounded Rectangle 7"/>
          <p:cNvSpPr/>
          <p:nvPr/>
        </p:nvSpPr>
        <p:spPr bwMode="auto">
          <a:xfrm>
            <a:off x="4572628" y="4062871"/>
            <a:ext cx="6831313" cy="641353"/>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b="1" dirty="0">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520" y="2212903"/>
            <a:ext cx="1939121" cy="1760817"/>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51" y="2230034"/>
            <a:ext cx="1939121" cy="172655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797" y="2225043"/>
            <a:ext cx="1939121" cy="173653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693" y="2274557"/>
            <a:ext cx="1933112" cy="1628451"/>
          </a:xfrm>
          <a:prstGeom prst="homePlate">
            <a:avLst>
              <a:gd name="adj" fmla="val 537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776" y="2120430"/>
            <a:ext cx="1723132"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SQL</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Interactive</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Queries</a:t>
            </a:r>
            <a:endParaRPr lang="en-US" sz="1600" i="1" dirty="0">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Structured</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endParaRPr lang="en-US" sz="1600" i="1" dirty="0">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9331" y="5062603"/>
            <a:ext cx="1749787" cy="914270"/>
          </a:xfrm>
          <a:prstGeom prst="rect">
            <a:avLst/>
          </a:prstGeom>
          <a:noFill/>
        </p:spPr>
        <p:txBody>
          <a:bodyPr wrap="none" lIns="182854" tIns="146284" rIns="182854" bIns="146284" rtlCol="0">
            <a:noAutofit/>
          </a:bodyPr>
          <a:lstStyle/>
          <a:p>
            <a:pPr defTabSz="914367">
              <a:lnSpc>
                <a:spcPct val="90000"/>
              </a:lnSpc>
              <a:spcAft>
                <a:spcPts val="600"/>
              </a:spcAft>
            </a:pPr>
            <a:r>
              <a:rPr lang="en-US" sz="1600"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728" y="4855545"/>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19" name="Rectangle 18"/>
          <p:cNvSpPr/>
          <p:nvPr/>
        </p:nvSpPr>
        <p:spPr bwMode="auto">
          <a:xfrm>
            <a:off x="7009519" y="4861180"/>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Mesos</a:t>
            </a:r>
          </a:p>
        </p:txBody>
      </p:sp>
      <p:sp>
        <p:nvSpPr>
          <p:cNvPr id="20" name="Rectangle 19"/>
          <p:cNvSpPr/>
          <p:nvPr/>
        </p:nvSpPr>
        <p:spPr bwMode="auto">
          <a:xfrm>
            <a:off x="9388384" y="4855545"/>
            <a:ext cx="2015557"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89"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1242"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4326" y="2087048"/>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GraphX</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Graph</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89" y="2120430"/>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561" y="212270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578" y="213862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accent1">
              <a:lumMod val="20000"/>
              <a:lumOff val="80000"/>
            </a:schemeClr>
          </a:solidFill>
          <a:ln w="12700" cap="flat">
            <a:solidFill>
              <a:schemeClr val="accent1"/>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accent1"/>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accent1"/>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1184"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78D6"/>
                </a:solidFill>
                <a:latin typeface="Segoe UI" charset="0"/>
                <a:ea typeface="Segoe UI" charset="0"/>
                <a:cs typeface="Segoe UI" charset="0"/>
              </a:rPr>
              <a:t>O</a:t>
            </a:r>
            <a:r>
              <a:rPr kumimoji="0" lang="en-US" sz="1400" i="0" u="none" strike="noStrike" kern="1200" cap="none" spc="0" normalizeH="0" baseline="0" noProof="0" dirty="0" err="1">
                <a:ln>
                  <a:noFill/>
                </a:ln>
                <a:solidFill>
                  <a:srgbClr val="0078D6"/>
                </a:solidFill>
                <a:effectLst/>
                <a:uLnTx/>
                <a:uFillTx/>
                <a:latin typeface="Segoe UI" charset="0"/>
                <a:ea typeface="Segoe UI" charset="0"/>
                <a:cs typeface="Segoe UI" charset="0"/>
              </a:rPr>
              <a:t>ptimized</a:t>
            </a:r>
            <a:r>
              <a:rPr lang="en-US" sz="1400" dirty="0">
                <a:solidFill>
                  <a:srgbClr val="0078D6"/>
                </a:solidFill>
                <a:latin typeface="Segoe UI" charset="0"/>
                <a:ea typeface="Segoe UI" charset="0"/>
                <a:cs typeface="Segoe UI" charset="0"/>
              </a:rPr>
              <a:t> </a:t>
            </a: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915305"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Collaborative Workspace</a:t>
            </a:r>
          </a:p>
        </p:txBody>
      </p:sp>
      <p:sp>
        <p:nvSpPr>
          <p:cNvPr id="649" name="TextBox 648"/>
          <p:cNvSpPr txBox="1"/>
          <p:nvPr/>
        </p:nvSpPr>
        <p:spPr>
          <a:xfrm>
            <a:off x="573564" y="3462022"/>
            <a:ext cx="13829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375153" y="4410128"/>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420288" y="5394379"/>
            <a:ext cx="168947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375153" y="2484832"/>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899724" y="2360508"/>
            <a:ext cx="1962504"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05938" y="3387966"/>
            <a:ext cx="118860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13165" y="4602238"/>
            <a:ext cx="1353255"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704" name="Group 703"/>
          <p:cNvGrpSpPr/>
          <p:nvPr/>
        </p:nvGrpSpPr>
        <p:grpSpPr>
          <a:xfrm>
            <a:off x="10634752" y="1874482"/>
            <a:ext cx="492448" cy="458120"/>
            <a:chOff x="4214813" y="1292225"/>
            <a:chExt cx="2573337" cy="2393950"/>
          </a:xfrm>
          <a:solidFill>
            <a:schemeClr val="accent1"/>
          </a:solidFill>
        </p:grpSpPr>
        <p:sp>
          <p:nvSpPr>
            <p:cNvPr id="705" name="Freeform 1"/>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6" name="Freeform 2"/>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7" name="Freeform 3"/>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8" name="Freeform 4"/>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9" name="Freeform 5"/>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0" name="Freeform 6"/>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1" name="Freeform 7"/>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2" name="Freeform 8"/>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3" name="Freeform 9"/>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4" name="Freeform 10"/>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5" name="Freeform 11"/>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6" name="Freeform 12"/>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7" name="Freeform 13"/>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8" name="Freeform 14"/>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6" y="-1203590"/>
            <a:chExt cx="3082012" cy="2284628"/>
          </a:xfrm>
          <a:solidFill>
            <a:schemeClr val="accent1"/>
          </a:solidFill>
        </p:grpSpPr>
        <p:sp>
          <p:nvSpPr>
            <p:cNvPr id="21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333" name="Group 332">
            <a:extLst>
              <a:ext uri="{FF2B5EF4-FFF2-40B4-BE49-F238E27FC236}">
                <a16:creationId xmlns:a16="http://schemas.microsoft.com/office/drawing/2014/main" id="{157E86F5-3799-413F-865B-056B2239467C}"/>
              </a:ext>
            </a:extLst>
          </p:cNvPr>
          <p:cNvGrpSpPr/>
          <p:nvPr/>
        </p:nvGrpSpPr>
        <p:grpSpPr>
          <a:xfrm>
            <a:off x="8073976" y="4932273"/>
            <a:ext cx="610610" cy="484674"/>
            <a:chOff x="4223626" y="2353385"/>
            <a:chExt cx="1173971" cy="931848"/>
          </a:xfrm>
        </p:grpSpPr>
        <p:grpSp>
          <p:nvGrpSpPr>
            <p:cNvPr id="334" name="Group 333">
              <a:extLst>
                <a:ext uri="{FF2B5EF4-FFF2-40B4-BE49-F238E27FC236}">
                  <a16:creationId xmlns:a16="http://schemas.microsoft.com/office/drawing/2014/main" id="{A05C8CA7-5716-44F4-AA6C-F308105199AC}"/>
                </a:ext>
              </a:extLst>
            </p:cNvPr>
            <p:cNvGrpSpPr/>
            <p:nvPr/>
          </p:nvGrpSpPr>
          <p:grpSpPr>
            <a:xfrm>
              <a:off x="4273550" y="2402418"/>
              <a:ext cx="1079500" cy="840315"/>
              <a:chOff x="4273550" y="2402418"/>
              <a:chExt cx="1079500" cy="840315"/>
            </a:xfrm>
          </p:grpSpPr>
          <p:cxnSp>
            <p:nvCxnSpPr>
              <p:cNvPr id="343" name="Straight Connector 342">
                <a:extLst>
                  <a:ext uri="{FF2B5EF4-FFF2-40B4-BE49-F238E27FC236}">
                    <a16:creationId xmlns:a16="http://schemas.microsoft.com/office/drawing/2014/main" id="{5A851271-35B9-4567-8242-E3F912E0579A}"/>
                  </a:ext>
                </a:extLst>
              </p:cNvPr>
              <p:cNvCxnSpPr>
                <a:cxnSpLocks/>
              </p:cNvCxnSpPr>
              <p:nvPr/>
            </p:nvCxnSpPr>
            <p:spPr>
              <a:xfrm>
                <a:off x="4997450" y="2413000"/>
                <a:ext cx="355600" cy="23283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4" name="Straight Connector 343">
                <a:extLst>
                  <a:ext uri="{FF2B5EF4-FFF2-40B4-BE49-F238E27FC236}">
                    <a16:creationId xmlns:a16="http://schemas.microsoft.com/office/drawing/2014/main" id="{AB8BADB1-F06D-4556-BDB3-AC51BE1C0209}"/>
                  </a:ext>
                </a:extLst>
              </p:cNvPr>
              <p:cNvCxnSpPr>
                <a:cxnSpLocks/>
              </p:cNvCxnSpPr>
              <p:nvPr/>
            </p:nvCxnSpPr>
            <p:spPr>
              <a:xfrm>
                <a:off x="4997450" y="2413000"/>
                <a:ext cx="296333" cy="721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5" name="Straight Connector 344">
                <a:extLst>
                  <a:ext uri="{FF2B5EF4-FFF2-40B4-BE49-F238E27FC236}">
                    <a16:creationId xmlns:a16="http://schemas.microsoft.com/office/drawing/2014/main" id="{FEDDF95B-3B64-4407-8297-89C1BA4C5D78}"/>
                  </a:ext>
                </a:extLst>
              </p:cNvPr>
              <p:cNvCxnSpPr>
                <a:cxnSpLocks/>
              </p:cNvCxnSpPr>
              <p:nvPr/>
            </p:nvCxnSpPr>
            <p:spPr>
              <a:xfrm flipV="1">
                <a:off x="4762500" y="3143250"/>
                <a:ext cx="520700" cy="86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6" name="Straight Connector 345">
                <a:extLst>
                  <a:ext uri="{FF2B5EF4-FFF2-40B4-BE49-F238E27FC236}">
                    <a16:creationId xmlns:a16="http://schemas.microsoft.com/office/drawing/2014/main" id="{0024F100-B6BA-4A71-A159-2082E41BB8E5}"/>
                  </a:ext>
                </a:extLst>
              </p:cNvPr>
              <p:cNvCxnSpPr>
                <a:cxnSpLocks/>
              </p:cNvCxnSpPr>
              <p:nvPr/>
            </p:nvCxnSpPr>
            <p:spPr>
              <a:xfrm flipV="1">
                <a:off x="5039783" y="2641600"/>
                <a:ext cx="300567" cy="2413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7" name="Straight Connector 346">
                <a:extLst>
                  <a:ext uri="{FF2B5EF4-FFF2-40B4-BE49-F238E27FC236}">
                    <a16:creationId xmlns:a16="http://schemas.microsoft.com/office/drawing/2014/main" id="{14772615-86BD-40A8-A00C-9CA1E8D8ADC2}"/>
                  </a:ext>
                </a:extLst>
              </p:cNvPr>
              <p:cNvCxnSpPr>
                <a:cxnSpLocks/>
              </p:cNvCxnSpPr>
              <p:nvPr/>
            </p:nvCxnSpPr>
            <p:spPr>
              <a:xfrm flipV="1">
                <a:off x="4413250" y="2413001"/>
                <a:ext cx="571500" cy="126999"/>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8" name="Straight Connector 347">
                <a:extLst>
                  <a:ext uri="{FF2B5EF4-FFF2-40B4-BE49-F238E27FC236}">
                    <a16:creationId xmlns:a16="http://schemas.microsoft.com/office/drawing/2014/main" id="{CE05E5C5-F516-4118-A018-0C2ABCE56079}"/>
                  </a:ext>
                </a:extLst>
              </p:cNvPr>
              <p:cNvCxnSpPr>
                <a:cxnSpLocks/>
              </p:cNvCxnSpPr>
              <p:nvPr/>
            </p:nvCxnSpPr>
            <p:spPr>
              <a:xfrm flipV="1">
                <a:off x="4703233" y="2450099"/>
                <a:ext cx="251425" cy="248651"/>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9" name="Straight Connector 348">
                <a:extLst>
                  <a:ext uri="{FF2B5EF4-FFF2-40B4-BE49-F238E27FC236}">
                    <a16:creationId xmlns:a16="http://schemas.microsoft.com/office/drawing/2014/main" id="{235FA8B6-0664-4D81-A0C3-041C91042D21}"/>
                  </a:ext>
                </a:extLst>
              </p:cNvPr>
              <p:cNvCxnSpPr>
                <a:cxnSpLocks/>
              </p:cNvCxnSpPr>
              <p:nvPr/>
            </p:nvCxnSpPr>
            <p:spPr>
              <a:xfrm flipV="1">
                <a:off x="4762500" y="2402418"/>
                <a:ext cx="232833" cy="821265"/>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0" name="Straight Connector 349">
                <a:extLst>
                  <a:ext uri="{FF2B5EF4-FFF2-40B4-BE49-F238E27FC236}">
                    <a16:creationId xmlns:a16="http://schemas.microsoft.com/office/drawing/2014/main" id="{293D7F10-2B40-4C3E-BC02-FB5F218DD717}"/>
                  </a:ext>
                </a:extLst>
              </p:cNvPr>
              <p:cNvCxnSpPr>
                <a:cxnSpLocks/>
              </p:cNvCxnSpPr>
              <p:nvPr/>
            </p:nvCxnSpPr>
            <p:spPr>
              <a:xfrm flipH="1" flipV="1">
                <a:off x="4273550" y="2984500"/>
                <a:ext cx="495300" cy="2518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1" name="Straight Connector 350">
                <a:extLst>
                  <a:ext uri="{FF2B5EF4-FFF2-40B4-BE49-F238E27FC236}">
                    <a16:creationId xmlns:a16="http://schemas.microsoft.com/office/drawing/2014/main" id="{6FAF40E5-CA9A-43A7-B678-5E15A8DC259F}"/>
                  </a:ext>
                </a:extLst>
              </p:cNvPr>
              <p:cNvCxnSpPr>
                <a:cxnSpLocks/>
              </p:cNvCxnSpPr>
              <p:nvPr/>
            </p:nvCxnSpPr>
            <p:spPr>
              <a:xfrm flipH="1" flipV="1">
                <a:off x="4417483" y="2537884"/>
                <a:ext cx="647700" cy="33866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2" name="Straight Connector 351">
                <a:extLst>
                  <a:ext uri="{FF2B5EF4-FFF2-40B4-BE49-F238E27FC236}">
                    <a16:creationId xmlns:a16="http://schemas.microsoft.com/office/drawing/2014/main" id="{BA50FD9A-5E22-4AA7-ACA5-624DAD5EC5B5}"/>
                  </a:ext>
                </a:extLst>
              </p:cNvPr>
              <p:cNvCxnSpPr>
                <a:cxnSpLocks/>
              </p:cNvCxnSpPr>
              <p:nvPr/>
            </p:nvCxnSpPr>
            <p:spPr>
              <a:xfrm flipV="1">
                <a:off x="4277783" y="2874433"/>
                <a:ext cx="770467" cy="10795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3" name="Straight Connector 352">
                <a:extLst>
                  <a:ext uri="{FF2B5EF4-FFF2-40B4-BE49-F238E27FC236}">
                    <a16:creationId xmlns:a16="http://schemas.microsoft.com/office/drawing/2014/main" id="{4C194713-8DF4-472A-95E2-3008956F3DCA}"/>
                  </a:ext>
                </a:extLst>
              </p:cNvPr>
              <p:cNvCxnSpPr>
                <a:cxnSpLocks/>
              </p:cNvCxnSpPr>
              <p:nvPr/>
            </p:nvCxnSpPr>
            <p:spPr>
              <a:xfrm flipH="1" flipV="1">
                <a:off x="4413250" y="2531533"/>
                <a:ext cx="353483" cy="6985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4" name="Straight Connector 353">
                <a:extLst>
                  <a:ext uri="{FF2B5EF4-FFF2-40B4-BE49-F238E27FC236}">
                    <a16:creationId xmlns:a16="http://schemas.microsoft.com/office/drawing/2014/main" id="{9D0988E2-D6D1-441A-984F-FCB82793B272}"/>
                  </a:ext>
                </a:extLst>
              </p:cNvPr>
              <p:cNvCxnSpPr>
                <a:cxnSpLocks/>
              </p:cNvCxnSpPr>
              <p:nvPr/>
            </p:nvCxnSpPr>
            <p:spPr>
              <a:xfrm flipH="1" flipV="1">
                <a:off x="4715933" y="2698750"/>
                <a:ext cx="50800" cy="5439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5" name="Straight Connector 354">
                <a:extLst>
                  <a:ext uri="{FF2B5EF4-FFF2-40B4-BE49-F238E27FC236}">
                    <a16:creationId xmlns:a16="http://schemas.microsoft.com/office/drawing/2014/main" id="{BFBF1C9C-0CC3-4886-AB32-C611A6480AB3}"/>
                  </a:ext>
                </a:extLst>
              </p:cNvPr>
              <p:cNvCxnSpPr>
                <a:cxnSpLocks/>
              </p:cNvCxnSpPr>
              <p:nvPr/>
            </p:nvCxnSpPr>
            <p:spPr>
              <a:xfrm flipH="1" flipV="1">
                <a:off x="5052483" y="2899834"/>
                <a:ext cx="234950" cy="21801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6" name="Straight Connector 355">
                <a:extLst>
                  <a:ext uri="{FF2B5EF4-FFF2-40B4-BE49-F238E27FC236}">
                    <a16:creationId xmlns:a16="http://schemas.microsoft.com/office/drawing/2014/main" id="{64E2F12D-BF5C-41F8-98EE-C153F2CDD22D}"/>
                  </a:ext>
                </a:extLst>
              </p:cNvPr>
              <p:cNvCxnSpPr>
                <a:cxnSpLocks/>
              </p:cNvCxnSpPr>
              <p:nvPr/>
            </p:nvCxnSpPr>
            <p:spPr>
              <a:xfrm flipV="1">
                <a:off x="4762500" y="2876550"/>
                <a:ext cx="292101" cy="340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335" name="Oval 19">
              <a:extLst>
                <a:ext uri="{FF2B5EF4-FFF2-40B4-BE49-F238E27FC236}">
                  <a16:creationId xmlns:a16="http://schemas.microsoft.com/office/drawing/2014/main" id="{B69A7114-346D-4E1F-8316-C9F674D43BD2}"/>
                </a:ext>
              </a:extLst>
            </p:cNvPr>
            <p:cNvSpPr>
              <a:spLocks noChangeArrowheads="1"/>
            </p:cNvSpPr>
            <p:nvPr/>
          </p:nvSpPr>
          <p:spPr bwMode="auto">
            <a:xfrm>
              <a:off x="4938065" y="2353385"/>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6" name="Oval 19">
              <a:extLst>
                <a:ext uri="{FF2B5EF4-FFF2-40B4-BE49-F238E27FC236}">
                  <a16:creationId xmlns:a16="http://schemas.microsoft.com/office/drawing/2014/main" id="{829E95C8-0BE7-4934-BBA0-764CFC1335BC}"/>
                </a:ext>
              </a:extLst>
            </p:cNvPr>
            <p:cNvSpPr>
              <a:spLocks noChangeArrowheads="1"/>
            </p:cNvSpPr>
            <p:nvPr/>
          </p:nvSpPr>
          <p:spPr bwMode="auto">
            <a:xfrm>
              <a:off x="5284290" y="258271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7" name="Oval 19">
              <a:extLst>
                <a:ext uri="{FF2B5EF4-FFF2-40B4-BE49-F238E27FC236}">
                  <a16:creationId xmlns:a16="http://schemas.microsoft.com/office/drawing/2014/main" id="{018D398B-43FE-4715-8E00-9755FF081ED6}"/>
                </a:ext>
              </a:extLst>
            </p:cNvPr>
            <p:cNvSpPr>
              <a:spLocks noChangeArrowheads="1"/>
            </p:cNvSpPr>
            <p:nvPr/>
          </p:nvSpPr>
          <p:spPr bwMode="auto">
            <a:xfrm>
              <a:off x="4992571" y="282420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8" name="Oval 19">
              <a:extLst>
                <a:ext uri="{FF2B5EF4-FFF2-40B4-BE49-F238E27FC236}">
                  <a16:creationId xmlns:a16="http://schemas.microsoft.com/office/drawing/2014/main" id="{C3354846-2B08-490E-8CC7-713F631A2042}"/>
                </a:ext>
              </a:extLst>
            </p:cNvPr>
            <p:cNvSpPr>
              <a:spLocks noChangeArrowheads="1"/>
            </p:cNvSpPr>
            <p:nvPr/>
          </p:nvSpPr>
          <p:spPr bwMode="auto">
            <a:xfrm>
              <a:off x="5227637" y="307168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9" name="Oval 19">
              <a:extLst>
                <a:ext uri="{FF2B5EF4-FFF2-40B4-BE49-F238E27FC236}">
                  <a16:creationId xmlns:a16="http://schemas.microsoft.com/office/drawing/2014/main" id="{D1CBB913-D1AD-48D0-BE4A-7FBEA08A9A92}"/>
                </a:ext>
              </a:extLst>
            </p:cNvPr>
            <p:cNvSpPr>
              <a:spLocks noChangeArrowheads="1"/>
            </p:cNvSpPr>
            <p:nvPr/>
          </p:nvSpPr>
          <p:spPr bwMode="auto">
            <a:xfrm>
              <a:off x="4703544" y="3171926"/>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0" name="Oval 19">
              <a:extLst>
                <a:ext uri="{FF2B5EF4-FFF2-40B4-BE49-F238E27FC236}">
                  <a16:creationId xmlns:a16="http://schemas.microsoft.com/office/drawing/2014/main" id="{C1B58B5E-4C1F-4ADC-AA6C-FC2ABE032354}"/>
                </a:ext>
              </a:extLst>
            </p:cNvPr>
            <p:cNvSpPr>
              <a:spLocks noChangeArrowheads="1"/>
            </p:cNvSpPr>
            <p:nvPr/>
          </p:nvSpPr>
          <p:spPr bwMode="auto">
            <a:xfrm>
              <a:off x="4223626" y="2924064"/>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1" name="Oval 19">
              <a:extLst>
                <a:ext uri="{FF2B5EF4-FFF2-40B4-BE49-F238E27FC236}">
                  <a16:creationId xmlns:a16="http://schemas.microsoft.com/office/drawing/2014/main" id="{CFB2AEFE-8939-4180-9B35-944BDC81CF0E}"/>
                </a:ext>
              </a:extLst>
            </p:cNvPr>
            <p:cNvSpPr>
              <a:spLocks noChangeArrowheads="1"/>
            </p:cNvSpPr>
            <p:nvPr/>
          </p:nvSpPr>
          <p:spPr bwMode="auto">
            <a:xfrm>
              <a:off x="4655543" y="2638231"/>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2" name="Oval 19">
              <a:extLst>
                <a:ext uri="{FF2B5EF4-FFF2-40B4-BE49-F238E27FC236}">
                  <a16:creationId xmlns:a16="http://schemas.microsoft.com/office/drawing/2014/main" id="{09010101-87A4-4BE3-A0A0-3F72B3CAD0F3}"/>
                </a:ext>
              </a:extLst>
            </p:cNvPr>
            <p:cNvSpPr>
              <a:spLocks noChangeArrowheads="1"/>
            </p:cNvSpPr>
            <p:nvPr/>
          </p:nvSpPr>
          <p:spPr bwMode="auto">
            <a:xfrm>
              <a:off x="4363387" y="248291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8" name="Group 7"/>
          <p:cNvGrpSpPr/>
          <p:nvPr/>
        </p:nvGrpSpPr>
        <p:grpSpPr>
          <a:xfrm>
            <a:off x="1080442" y="1874678"/>
            <a:ext cx="388896" cy="593152"/>
            <a:chOff x="952162" y="1304149"/>
            <a:chExt cx="630602" cy="961807"/>
          </a:xfrm>
          <a:noFill/>
        </p:grpSpPr>
        <p:grpSp>
          <p:nvGrpSpPr>
            <p:cNvPr id="170" name="Group 169">
              <a:extLst>
                <a:ext uri="{FF2B5EF4-FFF2-40B4-BE49-F238E27FC236}">
                  <a16:creationId xmlns:a16="http://schemas.microsoft.com/office/drawing/2014/main" id="{421523C8-5C73-4065-8241-E6B5788AE66D}"/>
                </a:ext>
              </a:extLst>
            </p:cNvPr>
            <p:cNvGrpSpPr/>
            <p:nvPr/>
          </p:nvGrpSpPr>
          <p:grpSpPr>
            <a:xfrm rot="18900000">
              <a:off x="952162" y="1304149"/>
              <a:ext cx="630602" cy="634379"/>
              <a:chOff x="7855882" y="2876917"/>
              <a:chExt cx="186983" cy="188103"/>
            </a:xfrm>
            <a:grpFill/>
          </p:grpSpPr>
          <p:sp>
            <p:nvSpPr>
              <p:cNvPr id="171" name="Freeform 99">
                <a:extLst>
                  <a:ext uri="{FF2B5EF4-FFF2-40B4-BE49-F238E27FC236}">
                    <a16:creationId xmlns:a16="http://schemas.microsoft.com/office/drawing/2014/main" id="{82403A1B-46A8-496D-97A1-D6CD697255D0}"/>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Freeform 100">
                <a:extLst>
                  <a:ext uri="{FF2B5EF4-FFF2-40B4-BE49-F238E27FC236}">
                    <a16:creationId xmlns:a16="http://schemas.microsoft.com/office/drawing/2014/main" id="{4955A11D-DC58-4772-9411-DE2AE3195549}"/>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Freeform 101">
                <a:extLst>
                  <a:ext uri="{FF2B5EF4-FFF2-40B4-BE49-F238E27FC236}">
                    <a16:creationId xmlns:a16="http://schemas.microsoft.com/office/drawing/2014/main" id="{DB0A5B1D-F31E-4BE1-9830-C9C3C44A294F}"/>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Oval 4"/>
            <p:cNvSpPr/>
            <p:nvPr/>
          </p:nvSpPr>
          <p:spPr>
            <a:xfrm flipV="1">
              <a:off x="1084304" y="1899638"/>
              <a:ext cx="366318" cy="366318"/>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9990188" y="5670351"/>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30025"/>
            <a:ext cx="17335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Calibri Light" panose="020F0302020204030204"/>
                <a:ea typeface="+mn-ea"/>
                <a:cs typeface="+mn-cs"/>
              </a:rPr>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062446"/>
            <a:ext cx="11408940" cy="5085805"/>
          </a:xfrm>
          <a:prstGeom prst="rect">
            <a:avLst/>
          </a:prstGeom>
          <a:noFill/>
          <a:ln w="12700" cap="flat">
            <a:solidFill>
              <a:schemeClr val="accent1"/>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888884" y="6286039"/>
            <a:ext cx="2095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905610"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63007"/>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0054"/>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4828"/>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54267"/>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DC2C3294-024E-46E3-8278-479FA625786C}"/>
              </a:ext>
            </a:extLst>
          </p:cNvPr>
          <p:cNvSpPr/>
          <p:nvPr/>
        </p:nvSpPr>
        <p:spPr>
          <a:xfrm>
            <a:off x="3611561" y="3750864"/>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C10FE34B-412D-4255-97F5-594A012EF537}"/>
              </a:ext>
            </a:extLst>
          </p:cNvPr>
          <p:cNvSpPr/>
          <p:nvPr/>
        </p:nvSpPr>
        <p:spPr>
          <a:xfrm>
            <a:off x="4100490" y="3750863"/>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0275" y="3888078"/>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85992" y="3879463"/>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Clock">
            <a:extLst>
              <a:ext uri="{FF2B5EF4-FFF2-40B4-BE49-F238E27FC236}">
                <a16:creationId xmlns:a16="http://schemas.microsoft.com/office/drawing/2014/main" id="{C56B9A26-1B83-4BC1-9C65-C2695913F2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4899" y="3620535"/>
            <a:ext cx="546696" cy="546696"/>
          </a:xfrm>
          <a:prstGeom prst="rect">
            <a:avLst/>
          </a:prstGeom>
        </p:spPr>
      </p:pic>
      <p:pic>
        <p:nvPicPr>
          <p:cNvPr id="25" name="Graphic 24" descr="Warning">
            <a:extLst>
              <a:ext uri="{FF2B5EF4-FFF2-40B4-BE49-F238E27FC236}">
                <a16:creationId xmlns:a16="http://schemas.microsoft.com/office/drawing/2014/main" id="{5A565B5D-4600-438D-AA6F-3005969C35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18651" y="3659103"/>
            <a:ext cx="493022" cy="493022"/>
          </a:xfrm>
          <a:prstGeom prst="rect">
            <a:avLst/>
          </a:prstGeom>
        </p:spPr>
      </p:pic>
      <p:sp>
        <p:nvSpPr>
          <p:cNvPr id="238" name="TextBox 237">
            <a:extLst>
              <a:ext uri="{FF2B5EF4-FFF2-40B4-BE49-F238E27FC236}">
                <a16:creationId xmlns:a16="http://schemas.microsoft.com/office/drawing/2014/main" id="{10CEAE7D-7680-48CF-964E-5FB8BB311FF1}"/>
              </a:ext>
            </a:extLst>
          </p:cNvPr>
          <p:cNvSpPr txBox="1"/>
          <p:nvPr/>
        </p:nvSpPr>
        <p:spPr>
          <a:xfrm>
            <a:off x="4662593" y="6294008"/>
            <a:ext cx="3039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Build on secure &amp; trusted cloud</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9133531" y="6296636"/>
            <a:ext cx="1952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Scale without limits</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Title 1">
            <a:extLst>
              <a:ext uri="{FF2B5EF4-FFF2-40B4-BE49-F238E27FC236}">
                <a16:creationId xmlns:a16="http://schemas.microsoft.com/office/drawing/2014/main" id="{E4B4DC97-3EBB-4DA5-B8DF-1E36FFBF55BB}"/>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fontAlgn="base">
              <a:spcAft>
                <a:spcPct val="0"/>
              </a:spcAft>
            </a:pPr>
            <a:r>
              <a:rPr lang="en-US" sz="2400" cap="all" spc="800" dirty="0">
                <a:solidFill>
                  <a:srgbClr val="0078D7"/>
                </a:solidFill>
                <a:latin typeface="Segoe UI Light" charset="0"/>
                <a:cs typeface="Segoe UI Light" charset="0"/>
              </a:rPr>
              <a:t>Azure </a:t>
            </a:r>
            <a:r>
              <a:rPr lang="en-US" sz="2400" cap="all" spc="800" dirty="0" err="1">
                <a:solidFill>
                  <a:srgbClr val="0078D7"/>
                </a:solidFill>
                <a:latin typeface="Segoe UI Light" charset="0"/>
                <a:cs typeface="Segoe UI Light" charset="0"/>
              </a:rPr>
              <a:t>Databricks</a:t>
            </a:r>
            <a:endParaRPr lang="en-US" sz="2400" cap="all" spc="800" dirty="0">
              <a:solidFill>
                <a:srgbClr val="0078D7"/>
              </a:solidFill>
              <a:latin typeface="Segoe UI Light" charset="0"/>
              <a:cs typeface="Segoe UI Light" charset="0"/>
            </a:endParaRPr>
          </a:p>
        </p:txBody>
      </p:sp>
    </p:spTree>
    <p:extLst>
      <p:ext uri="{BB962C8B-B14F-4D97-AF65-F5344CB8AC3E}">
        <p14:creationId xmlns:p14="http://schemas.microsoft.com/office/powerpoint/2010/main" val="76642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General Spark Cluster Architecture</a:t>
            </a:r>
          </a:p>
        </p:txBody>
      </p:sp>
      <p:sp>
        <p:nvSpPr>
          <p:cNvPr id="51" name="TextBox 50"/>
          <p:cNvSpPr txBox="1"/>
          <p:nvPr/>
        </p:nvSpPr>
        <p:spPr>
          <a:xfrm>
            <a:off x="149132" y="2103066"/>
            <a:ext cx="5156248" cy="292387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‘Driver’ runs the user’s ‘main’ function and executes the various parallel operations on the worker nodes.  </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results of the operations are collected by the driver</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worker nodes read and write data from/to Data Sources including HDFS.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 also cache transformed data in memory as RDDs (Resilient Data Sets).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00" y="1105109"/>
            <a:ext cx="6466928" cy="5610516"/>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600" dirty="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2" name="TextBox 11"/>
            <p:cNvSpPr txBox="1"/>
            <p:nvPr/>
          </p:nvSpPr>
          <p:spPr>
            <a:xfrm>
              <a:off x="2984803"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3" name="TextBox 12"/>
            <p:cNvSpPr txBox="1"/>
            <p:nvPr/>
          </p:nvSpPr>
          <p:spPr>
            <a:xfrm>
              <a:off x="5074868"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120601" y="4096382"/>
              <a:ext cx="753853" cy="29486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b="1" dirty="0">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Driver Program</a:t>
              </a:r>
              <a:br>
                <a:rPr lang="en-US" dirty="0">
                  <a:solidFill>
                    <a:srgbClr val="FFFFFF"/>
                  </a:solidFill>
                  <a:latin typeface="Segoe UI Semibold" panose="020B0702040204020203" pitchFamily="34" charset="0"/>
                  <a:cs typeface="Segoe UI Semibold" panose="020B0702040204020203" pitchFamily="34" charset="0"/>
                </a:rPr>
              </a:br>
              <a:r>
                <a:rPr lang="en-US" sz="1600" dirty="0">
                  <a:solidFill>
                    <a:srgbClr val="FFFFFF"/>
                  </a:solidFill>
                  <a:latin typeface="Segoe UI Semibold" panose="020B0702040204020203" pitchFamily="34" charset="0"/>
                  <a:cs typeface="Segoe UI Semibold" panose="020B0702040204020203" pitchFamily="34" charset="0"/>
                </a:rPr>
                <a:t>SparkContext</a:t>
              </a: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28" y="1105109"/>
            <a:ext cx="6294140" cy="5610516"/>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57244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646097"/>
            <a:ext cx="12192000" cy="6211903"/>
          </a:xfrm>
          <a:prstGeom prst="rect">
            <a:avLst/>
          </a:prstGeom>
          <a:solidFill>
            <a:srgbClr val="002060"/>
          </a:solidFill>
          <a:ln>
            <a:solidFill>
              <a:srgbClr val="0035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Arial" panose="020B0604020202020204" pitchFamily="34" charset="0"/>
              <a:cs typeface="Arial" panose="020B0604020202020204" pitchFamily="34" charset="0"/>
            </a:endParaRPr>
          </a:p>
        </p:txBody>
      </p:sp>
      <p:sp>
        <p:nvSpPr>
          <p:cNvPr id="5" name="Content Placeholder 1"/>
          <p:cNvSpPr txBox="1">
            <a:spLocks/>
          </p:cNvSpPr>
          <p:nvPr/>
        </p:nvSpPr>
        <p:spPr>
          <a:xfrm>
            <a:off x="8011486" y="4114890"/>
            <a:ext cx="4782570" cy="1069298"/>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solidFill>
                <a:schemeClr val="bg1"/>
              </a:solidFill>
            </a:endParaRPr>
          </a:p>
          <a:p>
            <a:r>
              <a:rPr lang="en-US" sz="1700" dirty="0"/>
              <a:t>@</a:t>
            </a:r>
            <a:r>
              <a:rPr lang="en-US" sz="1700" dirty="0" err="1"/>
              <a:t>bryancafferky</a:t>
            </a:r>
            <a:endParaRPr lang="en-US" sz="1700" dirty="0"/>
          </a:p>
          <a:p>
            <a:r>
              <a:rPr lang="en-US" sz="1700" dirty="0"/>
              <a:t>Bryan.Cafferky@Microsoft.com</a:t>
            </a:r>
          </a:p>
        </p:txBody>
      </p:sp>
      <p:sp>
        <p:nvSpPr>
          <p:cNvPr id="7" name="Content Placeholder 2"/>
          <p:cNvSpPr txBox="1">
            <a:spLocks/>
          </p:cNvSpPr>
          <p:nvPr/>
        </p:nvSpPr>
        <p:spPr>
          <a:xfrm>
            <a:off x="187426" y="1451586"/>
            <a:ext cx="9183149" cy="394516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800"/>
              </a:spcBef>
            </a:pPr>
            <a:r>
              <a:rPr lang="en-US" sz="2400" dirty="0">
                <a:solidFill>
                  <a:schemeClr val="tx1"/>
                </a:solidFill>
              </a:rPr>
              <a:t>Microsoft Technology Solutions Professional </a:t>
            </a:r>
          </a:p>
          <a:p>
            <a:pPr>
              <a:spcBef>
                <a:spcPts val="1800"/>
              </a:spcBef>
            </a:pPr>
            <a:r>
              <a:rPr lang="en-US" sz="2400" dirty="0">
                <a:solidFill>
                  <a:schemeClr val="tx1"/>
                </a:solidFill>
              </a:rPr>
              <a:t>Two Time Microsoft MVP </a:t>
            </a:r>
          </a:p>
          <a:p>
            <a:pPr>
              <a:spcBef>
                <a:spcPts val="1800"/>
              </a:spcBef>
            </a:pPr>
            <a:r>
              <a:rPr lang="en-US" sz="2400" dirty="0">
                <a:solidFill>
                  <a:schemeClr val="tx1"/>
                </a:solidFill>
              </a:rPr>
              <a:t>Decades of IT experience</a:t>
            </a:r>
          </a:p>
          <a:p>
            <a:pPr>
              <a:spcBef>
                <a:spcPts val="1800"/>
              </a:spcBef>
            </a:pPr>
            <a:r>
              <a:rPr lang="en-US" sz="2400" dirty="0">
                <a:solidFill>
                  <a:schemeClr val="tx1"/>
                </a:solidFill>
              </a:rPr>
              <a:t>Author of Pro PowerShell for Database Developers by </a:t>
            </a:r>
            <a:r>
              <a:rPr lang="en-US" sz="2400" dirty="0" err="1">
                <a:solidFill>
                  <a:schemeClr val="tx1"/>
                </a:solidFill>
              </a:rPr>
              <a:t>Apress</a:t>
            </a:r>
            <a:endParaRPr lang="en-US" sz="2400" dirty="0">
              <a:solidFill>
                <a:schemeClr val="tx1"/>
              </a:solidFill>
            </a:endParaRPr>
          </a:p>
          <a:p>
            <a:pPr>
              <a:spcBef>
                <a:spcPts val="1800"/>
              </a:spcBef>
            </a:pPr>
            <a:r>
              <a:rPr lang="en-US" sz="2400" dirty="0">
                <a:solidFill>
                  <a:schemeClr val="tx1"/>
                </a:solidFill>
              </a:rPr>
              <a:t>SQL PASS Chapter Lead</a:t>
            </a:r>
          </a:p>
          <a:p>
            <a:pPr>
              <a:spcBef>
                <a:spcPts val="1800"/>
              </a:spcBef>
            </a:pPr>
            <a:r>
              <a:rPr lang="en-US" sz="2400" dirty="0">
                <a:solidFill>
                  <a:schemeClr val="tx1"/>
                </a:solidFill>
              </a:rPr>
              <a:t>Lead the Greater Boston Data Science, ML , and AI Group</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370" y="966200"/>
            <a:ext cx="1381125" cy="1381125"/>
          </a:xfrm>
          <a:prstGeom prst="rect">
            <a:avLst/>
          </a:prstGeom>
        </p:spPr>
      </p:pic>
      <p:sp>
        <p:nvSpPr>
          <p:cNvPr id="6" name="Title 3"/>
          <p:cNvSpPr txBox="1">
            <a:spLocks/>
          </p:cNvSpPr>
          <p:nvPr/>
        </p:nvSpPr>
        <p:spPr>
          <a:xfrm>
            <a:off x="0" y="-45199"/>
            <a:ext cx="12522741" cy="1039950"/>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rgbClr val="00359E"/>
                </a:solidFill>
                <a:latin typeface="Arial" panose="020B0604020202020204" pitchFamily="34" charset="0"/>
                <a:cs typeface="Arial" panose="020B0604020202020204" pitchFamily="34" charset="0"/>
              </a:rPr>
              <a:t>Bryan Cafferky</a:t>
            </a:r>
          </a:p>
        </p:txBody>
      </p:sp>
      <p:pic>
        <p:nvPicPr>
          <p:cNvPr id="9" name="Picture 8">
            <a:extLst>
              <a:ext uri="{FF2B5EF4-FFF2-40B4-BE49-F238E27FC236}">
                <a16:creationId xmlns:a16="http://schemas.microsoft.com/office/drawing/2014/main" id="{2A5680D3-BC73-4A87-8A25-1EFB126FE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4784" y="5117515"/>
            <a:ext cx="1508353" cy="556785"/>
          </a:xfrm>
          <a:prstGeom prst="rect">
            <a:avLst/>
          </a:prstGeom>
        </p:spPr>
      </p:pic>
      <p:pic>
        <p:nvPicPr>
          <p:cNvPr id="10" name="Picture 9">
            <a:extLst>
              <a:ext uri="{FF2B5EF4-FFF2-40B4-BE49-F238E27FC236}">
                <a16:creationId xmlns:a16="http://schemas.microsoft.com/office/drawing/2014/main" id="{A4D015F6-5D52-4325-BEF5-A2A6D2D990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9068" y="5626030"/>
            <a:ext cx="739566" cy="739566"/>
          </a:xfrm>
          <a:prstGeom prst="rect">
            <a:avLst/>
          </a:prstGeom>
        </p:spPr>
      </p:pic>
      <p:sp>
        <p:nvSpPr>
          <p:cNvPr id="2" name="Rectangle 1">
            <a:extLst>
              <a:ext uri="{FF2B5EF4-FFF2-40B4-BE49-F238E27FC236}">
                <a16:creationId xmlns:a16="http://schemas.microsoft.com/office/drawing/2014/main" id="{D5AE0294-C5F5-45D0-B7BC-8EA3BDD098CB}"/>
              </a:ext>
            </a:extLst>
          </p:cNvPr>
          <p:cNvSpPr/>
          <p:nvPr/>
        </p:nvSpPr>
        <p:spPr>
          <a:xfrm>
            <a:off x="6832172" y="6457379"/>
            <a:ext cx="5272405" cy="369332"/>
          </a:xfrm>
          <a:prstGeom prst="rect">
            <a:avLst/>
          </a:prstGeom>
        </p:spPr>
        <p:txBody>
          <a:bodyPr wrap="none">
            <a:spAutoFit/>
          </a:bodyPr>
          <a:lstStyle/>
          <a:p>
            <a:r>
              <a:rPr lang="en-US" dirty="0">
                <a:hlinkClick r:id="rId6"/>
              </a:rPr>
              <a:t>https://www.youtube.com/user/Bryancutube256123</a:t>
            </a:r>
            <a:endParaRPr lang="en-US" dirty="0"/>
          </a:p>
        </p:txBody>
      </p:sp>
    </p:spTree>
    <p:extLst>
      <p:ext uri="{BB962C8B-B14F-4D97-AF65-F5344CB8AC3E}">
        <p14:creationId xmlns:p14="http://schemas.microsoft.com/office/powerpoint/2010/main" val="365111798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58A647-2CD1-4EEC-816B-370EF8CDF8E5}"/>
              </a:ext>
            </a:extLst>
          </p:cNvPr>
          <p:cNvSpPr/>
          <p:nvPr/>
        </p:nvSpPr>
        <p:spPr bwMode="auto">
          <a:xfrm>
            <a:off x="634790" y="3920729"/>
            <a:ext cx="3509544" cy="195863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E6E8110-F096-4C2A-B438-E029CCFFA355}"/>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Secure Collaboration</a:t>
            </a:r>
          </a:p>
        </p:txBody>
      </p:sp>
      <p:sp>
        <p:nvSpPr>
          <p:cNvPr id="3" name="Text Placeholder 2">
            <a:extLst>
              <a:ext uri="{FF2B5EF4-FFF2-40B4-BE49-F238E27FC236}">
                <a16:creationId xmlns:a16="http://schemas.microsoft.com/office/drawing/2014/main" id="{8AD962CB-78D0-402C-8DFA-E2509C42D5CF}"/>
              </a:ext>
            </a:extLst>
          </p:cNvPr>
          <p:cNvSpPr>
            <a:spLocks noGrp="1"/>
          </p:cNvSpPr>
          <p:nvPr>
            <p:ph type="body" sz="quarter" idx="11"/>
          </p:nvPr>
        </p:nvSpPr>
        <p:spPr>
          <a:xfrm>
            <a:off x="267684" y="963482"/>
            <a:ext cx="11655078" cy="461665"/>
          </a:xfrm>
        </p:spPr>
        <p:txBody>
          <a:bodyPr/>
          <a:lstStyle/>
          <a:p>
            <a:pPr algn="ctr"/>
            <a:r>
              <a:rPr lang="en-US" sz="2000" dirty="0"/>
              <a:t>Azure Databricks enables </a:t>
            </a:r>
            <a:r>
              <a:rPr lang="en-US" sz="2000" i="1" dirty="0"/>
              <a:t>secure</a:t>
            </a:r>
            <a:r>
              <a:rPr lang="en-US" sz="2000" dirty="0"/>
              <a:t> collaboration between colleagues</a:t>
            </a:r>
          </a:p>
        </p:txBody>
      </p:sp>
      <p:grpSp>
        <p:nvGrpSpPr>
          <p:cNvPr id="47" name="Group 46">
            <a:extLst>
              <a:ext uri="{FF2B5EF4-FFF2-40B4-BE49-F238E27FC236}">
                <a16:creationId xmlns:a16="http://schemas.microsoft.com/office/drawing/2014/main" id="{DF1BBA20-5E24-4374-B1A3-F4C5B583D64E}"/>
              </a:ext>
            </a:extLst>
          </p:cNvPr>
          <p:cNvGrpSpPr/>
          <p:nvPr/>
        </p:nvGrpSpPr>
        <p:grpSpPr>
          <a:xfrm>
            <a:off x="4621075" y="1413275"/>
            <a:ext cx="6941311" cy="5261811"/>
            <a:chOff x="2789304" y="1413275"/>
            <a:chExt cx="6941311" cy="5261811"/>
          </a:xfrm>
        </p:grpSpPr>
        <p:sp>
          <p:nvSpPr>
            <p:cNvPr id="40" name="Oval 39">
              <a:extLst>
                <a:ext uri="{FF2B5EF4-FFF2-40B4-BE49-F238E27FC236}">
                  <a16:creationId xmlns:a16="http://schemas.microsoft.com/office/drawing/2014/main" id="{E95F5674-1A53-4A77-8E46-363DF4EF1D29}"/>
                </a:ext>
              </a:extLst>
            </p:cNvPr>
            <p:cNvSpPr/>
            <p:nvPr/>
          </p:nvSpPr>
          <p:spPr bwMode="auto">
            <a:xfrm>
              <a:off x="3485995" y="1728636"/>
              <a:ext cx="6062703" cy="4572000"/>
            </a:xfrm>
            <a:prstGeom prst="ellipse">
              <a:avLst/>
            </a:prstGeom>
            <a:noFill/>
            <a:ln>
              <a:solidFill>
                <a:srgbClr val="FF99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0CCF31B0-2260-4F35-9AD2-6316CA92EAEC}"/>
                </a:ext>
              </a:extLst>
            </p:cNvPr>
            <p:cNvGrpSpPr/>
            <p:nvPr/>
          </p:nvGrpSpPr>
          <p:grpSpPr>
            <a:xfrm>
              <a:off x="4628348" y="2671312"/>
              <a:ext cx="3770298" cy="2692143"/>
              <a:chOff x="4628348" y="2671312"/>
              <a:chExt cx="3770298" cy="2692143"/>
            </a:xfrm>
          </p:grpSpPr>
          <p:sp>
            <p:nvSpPr>
              <p:cNvPr id="25" name="Rectangle: Rounded Corners 24">
                <a:extLst>
                  <a:ext uri="{FF2B5EF4-FFF2-40B4-BE49-F238E27FC236}">
                    <a16:creationId xmlns:a16="http://schemas.microsoft.com/office/drawing/2014/main" id="{3A72EAD7-D72E-4F94-A689-20ABE2D59643}"/>
                  </a:ext>
                </a:extLst>
              </p:cNvPr>
              <p:cNvSpPr/>
              <p:nvPr/>
            </p:nvSpPr>
            <p:spPr bwMode="auto">
              <a:xfrm>
                <a:off x="4628348" y="2671312"/>
                <a:ext cx="3770298" cy="2692143"/>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8886DD3-EF63-4A5A-B8E2-514FBAD1F926}"/>
                  </a:ext>
                </a:extLst>
              </p:cNvPr>
              <p:cNvGrpSpPr/>
              <p:nvPr/>
            </p:nvGrpSpPr>
            <p:grpSpPr>
              <a:xfrm>
                <a:off x="4670355" y="2796560"/>
                <a:ext cx="3686284" cy="2441647"/>
                <a:chOff x="4100189" y="2433993"/>
                <a:chExt cx="3686284" cy="2441647"/>
              </a:xfrm>
            </p:grpSpPr>
            <p:grpSp>
              <p:nvGrpSpPr>
                <p:cNvPr id="21" name="Group 20">
                  <a:extLst>
                    <a:ext uri="{FF2B5EF4-FFF2-40B4-BE49-F238E27FC236}">
                      <a16:creationId xmlns:a16="http://schemas.microsoft.com/office/drawing/2014/main" id="{8FA1D7D7-B277-4E33-87A3-C4A926E7CA31}"/>
                    </a:ext>
                  </a:extLst>
                </p:cNvPr>
                <p:cNvGrpSpPr/>
                <p:nvPr/>
              </p:nvGrpSpPr>
              <p:grpSpPr>
                <a:xfrm>
                  <a:off x="5126145" y="2994125"/>
                  <a:ext cx="1662546" cy="1335541"/>
                  <a:chOff x="5015237" y="2994125"/>
                  <a:chExt cx="1662546" cy="1335541"/>
                </a:xfrm>
              </p:grpSpPr>
              <p:sp>
                <p:nvSpPr>
                  <p:cNvPr id="19" name="Rectangle 18">
                    <a:extLst>
                      <a:ext uri="{FF2B5EF4-FFF2-40B4-BE49-F238E27FC236}">
                        <a16:creationId xmlns:a16="http://schemas.microsoft.com/office/drawing/2014/main" id="{1F4C0278-0C1B-4F16-800E-0227A8EE1D0D}"/>
                      </a:ext>
                    </a:extLst>
                  </p:cNvPr>
                  <p:cNvSpPr/>
                  <p:nvPr/>
                </p:nvSpPr>
                <p:spPr bwMode="auto">
                  <a:xfrm>
                    <a:off x="5015237" y="2994125"/>
                    <a:ext cx="1662546" cy="13355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95C4BDE8-C307-4379-B9AF-A7F584E561BC}"/>
                      </a:ext>
                    </a:extLst>
                  </p:cNvPr>
                  <p:cNvGrpSpPr/>
                  <p:nvPr/>
                </p:nvGrpSpPr>
                <p:grpSpPr>
                  <a:xfrm>
                    <a:off x="5244930" y="3161573"/>
                    <a:ext cx="1169214" cy="1026790"/>
                    <a:chOff x="5244930" y="3161573"/>
                    <a:chExt cx="1169214" cy="1026790"/>
                  </a:xfrm>
                </p:grpSpPr>
                <p:pic>
                  <p:nvPicPr>
                    <p:cNvPr id="15" name="Picture 14">
                      <a:extLst>
                        <a:ext uri="{FF2B5EF4-FFF2-40B4-BE49-F238E27FC236}">
                          <a16:creationId xmlns:a16="http://schemas.microsoft.com/office/drawing/2014/main" id="{397C70BA-8296-4890-8C35-712F8B8DABD1}"/>
                        </a:ext>
                      </a:extLst>
                    </p:cNvPr>
                    <p:cNvPicPr>
                      <a:picLocks noChangeAspect="1"/>
                    </p:cNvPicPr>
                    <p:nvPr/>
                  </p:nvPicPr>
                  <p:blipFill>
                    <a:blip r:embed="rId3"/>
                    <a:stretch>
                      <a:fillRect/>
                    </a:stretch>
                  </p:blipFill>
                  <p:spPr>
                    <a:xfrm>
                      <a:off x="5873122" y="3173982"/>
                      <a:ext cx="541022" cy="457200"/>
                    </a:xfrm>
                    <a:prstGeom prst="rect">
                      <a:avLst/>
                    </a:prstGeom>
                  </p:spPr>
                </p:pic>
                <p:pic>
                  <p:nvPicPr>
                    <p:cNvPr id="16" name="Picture 15">
                      <a:extLst>
                        <a:ext uri="{FF2B5EF4-FFF2-40B4-BE49-F238E27FC236}">
                          <a16:creationId xmlns:a16="http://schemas.microsoft.com/office/drawing/2014/main" id="{7C0D60A3-BB0F-489E-8A3E-CC97E8BEB4CD}"/>
                        </a:ext>
                      </a:extLst>
                    </p:cNvPr>
                    <p:cNvPicPr>
                      <a:picLocks noChangeAspect="1"/>
                    </p:cNvPicPr>
                    <p:nvPr/>
                  </p:nvPicPr>
                  <p:blipFill>
                    <a:blip r:embed="rId4"/>
                    <a:stretch>
                      <a:fillRect/>
                    </a:stretch>
                  </p:blipFill>
                  <p:spPr>
                    <a:xfrm>
                      <a:off x="5252613" y="3731163"/>
                      <a:ext cx="538846" cy="457200"/>
                    </a:xfrm>
                    <a:prstGeom prst="rect">
                      <a:avLst/>
                    </a:prstGeom>
                  </p:spPr>
                </p:pic>
                <p:pic>
                  <p:nvPicPr>
                    <p:cNvPr id="17" name="Picture 16">
                      <a:extLst>
                        <a:ext uri="{FF2B5EF4-FFF2-40B4-BE49-F238E27FC236}">
                          <a16:creationId xmlns:a16="http://schemas.microsoft.com/office/drawing/2014/main" id="{6408E209-7C89-4063-8BCA-83148F09ADE7}"/>
                        </a:ext>
                      </a:extLst>
                    </p:cNvPr>
                    <p:cNvPicPr>
                      <a:picLocks noChangeAspect="1"/>
                    </p:cNvPicPr>
                    <p:nvPr/>
                  </p:nvPicPr>
                  <p:blipFill>
                    <a:blip r:embed="rId5"/>
                    <a:stretch>
                      <a:fillRect/>
                    </a:stretch>
                  </p:blipFill>
                  <p:spPr>
                    <a:xfrm>
                      <a:off x="5890508" y="3723481"/>
                      <a:ext cx="515390" cy="457200"/>
                    </a:xfrm>
                    <a:prstGeom prst="rect">
                      <a:avLst/>
                    </a:prstGeom>
                  </p:spPr>
                </p:pic>
                <p:pic>
                  <p:nvPicPr>
                    <p:cNvPr id="18" name="Picture 17">
                      <a:extLst>
                        <a:ext uri="{FF2B5EF4-FFF2-40B4-BE49-F238E27FC236}">
                          <a16:creationId xmlns:a16="http://schemas.microsoft.com/office/drawing/2014/main" id="{AE606624-C851-4E9B-8A03-1A1B253C04E7}"/>
                        </a:ext>
                      </a:extLst>
                    </p:cNvPr>
                    <p:cNvPicPr>
                      <a:picLocks noChangeAspect="1"/>
                    </p:cNvPicPr>
                    <p:nvPr/>
                  </p:nvPicPr>
                  <p:blipFill>
                    <a:blip r:embed="rId6"/>
                    <a:stretch>
                      <a:fillRect/>
                    </a:stretch>
                  </p:blipFill>
                  <p:spPr>
                    <a:xfrm>
                      <a:off x="5244930" y="3161573"/>
                      <a:ext cx="541022" cy="457200"/>
                    </a:xfrm>
                    <a:prstGeom prst="rect">
                      <a:avLst/>
                    </a:prstGeom>
                  </p:spPr>
                </p:pic>
              </p:grpSp>
            </p:grpSp>
            <p:sp>
              <p:nvSpPr>
                <p:cNvPr id="22" name="TextBox 21">
                  <a:extLst>
                    <a:ext uri="{FF2B5EF4-FFF2-40B4-BE49-F238E27FC236}">
                      <a16:creationId xmlns:a16="http://schemas.microsoft.com/office/drawing/2014/main" id="{46EB93D4-59E6-4047-A3F8-EC993AA69A17}"/>
                    </a:ext>
                  </a:extLst>
                </p:cNvPr>
                <p:cNvSpPr txBox="1"/>
                <p:nvPr/>
              </p:nvSpPr>
              <p:spPr>
                <a:xfrm>
                  <a:off x="4448884" y="2433993"/>
                  <a:ext cx="2988895"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Fine Grained Permissions</a:t>
                  </a:r>
                </a:p>
              </p:txBody>
            </p:sp>
            <p:sp>
              <p:nvSpPr>
                <p:cNvPr id="23" name="TextBox 22">
                  <a:extLst>
                    <a:ext uri="{FF2B5EF4-FFF2-40B4-BE49-F238E27FC236}">
                      <a16:creationId xmlns:a16="http://schemas.microsoft.com/office/drawing/2014/main" id="{3F9F65E9-BEBB-4566-A48E-D20EE611C33C}"/>
                    </a:ext>
                  </a:extLst>
                </p:cNvPr>
                <p:cNvSpPr txBox="1"/>
                <p:nvPr/>
              </p:nvSpPr>
              <p:spPr>
                <a:xfrm>
                  <a:off x="4100189" y="4330875"/>
                  <a:ext cx="368628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AAD-based User Authentication</a:t>
                  </a:r>
                </a:p>
              </p:txBody>
            </p:sp>
          </p:grpSp>
        </p:grpSp>
        <p:pic>
          <p:nvPicPr>
            <p:cNvPr id="34" name="Picture 33">
              <a:extLst>
                <a:ext uri="{FF2B5EF4-FFF2-40B4-BE49-F238E27FC236}">
                  <a16:creationId xmlns:a16="http://schemas.microsoft.com/office/drawing/2014/main" id="{344BA768-8C48-401B-B115-0E05647CA8CF}"/>
                </a:ext>
              </a:extLst>
            </p:cNvPr>
            <p:cNvPicPr>
              <a:picLocks noChangeAspect="1"/>
            </p:cNvPicPr>
            <p:nvPr/>
          </p:nvPicPr>
          <p:blipFill>
            <a:blip r:embed="rId7"/>
            <a:stretch>
              <a:fillRect/>
            </a:stretch>
          </p:blipFill>
          <p:spPr>
            <a:xfrm>
              <a:off x="8782592" y="3513276"/>
              <a:ext cx="948023" cy="1008215"/>
            </a:xfrm>
            <a:prstGeom prst="rect">
              <a:avLst/>
            </a:prstGeom>
          </p:spPr>
        </p:pic>
        <p:pic>
          <p:nvPicPr>
            <p:cNvPr id="36" name="Picture 35">
              <a:extLst>
                <a:ext uri="{FF2B5EF4-FFF2-40B4-BE49-F238E27FC236}">
                  <a16:creationId xmlns:a16="http://schemas.microsoft.com/office/drawing/2014/main" id="{547044DF-B5BB-4713-998C-2B1B798BE306}"/>
                </a:ext>
              </a:extLst>
            </p:cNvPr>
            <p:cNvPicPr>
              <a:picLocks noChangeAspect="1"/>
            </p:cNvPicPr>
            <p:nvPr/>
          </p:nvPicPr>
          <p:blipFill>
            <a:blip r:embed="rId8"/>
            <a:stretch>
              <a:fillRect/>
            </a:stretch>
          </p:blipFill>
          <p:spPr>
            <a:xfrm>
              <a:off x="6134861" y="1413275"/>
              <a:ext cx="757272" cy="899665"/>
            </a:xfrm>
            <a:prstGeom prst="rect">
              <a:avLst/>
            </a:prstGeom>
          </p:spPr>
        </p:pic>
        <p:pic>
          <p:nvPicPr>
            <p:cNvPr id="45" name="Picture 44">
              <a:extLst>
                <a:ext uri="{FF2B5EF4-FFF2-40B4-BE49-F238E27FC236}">
                  <a16:creationId xmlns:a16="http://schemas.microsoft.com/office/drawing/2014/main" id="{E902D547-B6FF-490D-B613-DA51404326C4}"/>
                </a:ext>
              </a:extLst>
            </p:cNvPr>
            <p:cNvPicPr>
              <a:picLocks noChangeAspect="1"/>
            </p:cNvPicPr>
            <p:nvPr/>
          </p:nvPicPr>
          <p:blipFill>
            <a:blip r:embed="rId8"/>
            <a:stretch>
              <a:fillRect/>
            </a:stretch>
          </p:blipFill>
          <p:spPr>
            <a:xfrm>
              <a:off x="6134861" y="5775421"/>
              <a:ext cx="757272" cy="899665"/>
            </a:xfrm>
            <a:prstGeom prst="rect">
              <a:avLst/>
            </a:prstGeom>
            <a:solidFill>
              <a:srgbClr val="FF9999"/>
            </a:solidFill>
          </p:spPr>
        </p:pic>
        <p:grpSp>
          <p:nvGrpSpPr>
            <p:cNvPr id="43" name="Group 42">
              <a:extLst>
                <a:ext uri="{FF2B5EF4-FFF2-40B4-BE49-F238E27FC236}">
                  <a16:creationId xmlns:a16="http://schemas.microsoft.com/office/drawing/2014/main" id="{670FCFF9-3ED4-48C8-BC43-A960D892EB4C}"/>
                </a:ext>
              </a:extLst>
            </p:cNvPr>
            <p:cNvGrpSpPr/>
            <p:nvPr/>
          </p:nvGrpSpPr>
          <p:grpSpPr>
            <a:xfrm>
              <a:off x="2789304" y="3513276"/>
              <a:ext cx="1152663" cy="1008215"/>
              <a:chOff x="2789304" y="3531828"/>
              <a:chExt cx="1152663" cy="1008215"/>
            </a:xfrm>
          </p:grpSpPr>
          <p:pic>
            <p:nvPicPr>
              <p:cNvPr id="35" name="Picture 34">
                <a:extLst>
                  <a:ext uri="{FF2B5EF4-FFF2-40B4-BE49-F238E27FC236}">
                    <a16:creationId xmlns:a16="http://schemas.microsoft.com/office/drawing/2014/main" id="{86A569C7-58C7-4439-9340-DD7B29D10AC9}"/>
                  </a:ext>
                </a:extLst>
              </p:cNvPr>
              <p:cNvPicPr>
                <a:picLocks noChangeAspect="1"/>
              </p:cNvPicPr>
              <p:nvPr/>
            </p:nvPicPr>
            <p:blipFill>
              <a:blip r:embed="rId9"/>
              <a:stretch>
                <a:fillRect/>
              </a:stretch>
            </p:blipFill>
            <p:spPr>
              <a:xfrm>
                <a:off x="2861139" y="3531828"/>
                <a:ext cx="943861" cy="1008215"/>
              </a:xfrm>
              <a:prstGeom prst="rect">
                <a:avLst/>
              </a:prstGeom>
            </p:spPr>
          </p:pic>
          <p:sp>
            <p:nvSpPr>
              <p:cNvPr id="42" name="Rectangle 41">
                <a:extLst>
                  <a:ext uri="{FF2B5EF4-FFF2-40B4-BE49-F238E27FC236}">
                    <a16:creationId xmlns:a16="http://schemas.microsoft.com/office/drawing/2014/main" id="{884BD719-B44A-4837-8371-D5E46FCB19B5}"/>
                  </a:ext>
                </a:extLst>
              </p:cNvPr>
              <p:cNvSpPr/>
              <p:nvPr/>
            </p:nvSpPr>
            <p:spPr bwMode="auto">
              <a:xfrm>
                <a:off x="2789304" y="3896158"/>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FE91B33-C749-40CF-B470-D6BC1651999B}"/>
                  </a:ext>
                </a:extLst>
              </p:cNvPr>
              <p:cNvSpPr/>
              <p:nvPr/>
            </p:nvSpPr>
            <p:spPr bwMode="auto">
              <a:xfrm>
                <a:off x="3657658" y="3939280"/>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6" name="Arrow: Chevron 45">
              <a:extLst>
                <a:ext uri="{FF2B5EF4-FFF2-40B4-BE49-F238E27FC236}">
                  <a16:creationId xmlns:a16="http://schemas.microsoft.com/office/drawing/2014/main" id="{F6783A98-2B87-4D2F-BD06-A8EAAD135DB3}"/>
                </a:ext>
              </a:extLst>
            </p:cNvPr>
            <p:cNvSpPr/>
            <p:nvPr/>
          </p:nvSpPr>
          <p:spPr bwMode="auto">
            <a:xfrm rot="1886891">
              <a:off x="8298756" y="213543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Arrow: Chevron 51">
              <a:extLst>
                <a:ext uri="{FF2B5EF4-FFF2-40B4-BE49-F238E27FC236}">
                  <a16:creationId xmlns:a16="http://schemas.microsoft.com/office/drawing/2014/main" id="{BCA78612-7543-4251-8CBF-6CA7FABB65BA}"/>
                </a:ext>
              </a:extLst>
            </p:cNvPr>
            <p:cNvSpPr/>
            <p:nvPr/>
          </p:nvSpPr>
          <p:spPr bwMode="auto">
            <a:xfrm rot="8546935">
              <a:off x="8475234" y="5587349"/>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Arrow: Chevron 52">
              <a:extLst>
                <a:ext uri="{FF2B5EF4-FFF2-40B4-BE49-F238E27FC236}">
                  <a16:creationId xmlns:a16="http://schemas.microsoft.com/office/drawing/2014/main" id="{18582197-8019-40DC-AA6B-4E73BBCB85C9}"/>
                </a:ext>
              </a:extLst>
            </p:cNvPr>
            <p:cNvSpPr/>
            <p:nvPr/>
          </p:nvSpPr>
          <p:spPr bwMode="auto">
            <a:xfrm rot="13300066">
              <a:off x="4270787" y="5521077"/>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Arrow: Chevron 53">
              <a:extLst>
                <a:ext uri="{FF2B5EF4-FFF2-40B4-BE49-F238E27FC236}">
                  <a16:creationId xmlns:a16="http://schemas.microsoft.com/office/drawing/2014/main" id="{BF06AEDC-6265-40E0-9787-A505BF5E1612}"/>
                </a:ext>
              </a:extLst>
            </p:cNvPr>
            <p:cNvSpPr/>
            <p:nvPr/>
          </p:nvSpPr>
          <p:spPr bwMode="auto">
            <a:xfrm rot="19481389">
              <a:off x="4384766" y="221611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65634607-7310-4FE5-BC47-ED2EAB15B339}"/>
              </a:ext>
            </a:extLst>
          </p:cNvPr>
          <p:cNvSpPr/>
          <p:nvPr/>
        </p:nvSpPr>
        <p:spPr>
          <a:xfrm>
            <a:off x="520237" y="1980251"/>
            <a:ext cx="3552262" cy="3939540"/>
          </a:xfrm>
          <a:prstGeom prst="rect">
            <a:avLst/>
          </a:prstGeom>
        </p:spPr>
        <p:txBody>
          <a:bodyPr wrap="square" anchor="ctr">
            <a:spAutoFit/>
          </a:bodyPr>
          <a:lstStyle/>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With Azure Databricks colleagues can </a:t>
            </a:r>
            <a:r>
              <a:rPr lang="en-US" sz="1600" i="1" kern="0" dirty="0">
                <a:solidFill>
                  <a:schemeClr val="accent5">
                    <a:lumMod val="75000"/>
                  </a:schemeClr>
                </a:solidFill>
                <a:latin typeface="Segoe UI" panose="020B0502040204020203" pitchFamily="34" charset="0"/>
                <a:cs typeface="Segoe UI" panose="020B0502040204020203" pitchFamily="34" charset="0"/>
              </a:rPr>
              <a:t>securely share </a:t>
            </a:r>
            <a:r>
              <a:rPr lang="en-US" sz="1600" kern="0" dirty="0">
                <a:solidFill>
                  <a:schemeClr val="accent5">
                    <a:lumMod val="75000"/>
                  </a:schemeClr>
                </a:solidFill>
                <a:latin typeface="Segoe UI" panose="020B0502040204020203" pitchFamily="34" charset="0"/>
                <a:cs typeface="Segoe UI" panose="020B0502040204020203" pitchFamily="34" charset="0"/>
              </a:rPr>
              <a:t>key artifacts such as Clusters, Notebooks, Jobs and Workspaces</a:t>
            </a:r>
          </a:p>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Secure collaboration is enabled through a combination of:</a:t>
            </a: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Fi</a:t>
            </a:r>
            <a:r>
              <a:rPr lang="en-US" sz="1400" b="1" kern="0" dirty="0">
                <a:solidFill>
                  <a:schemeClr val="bg2">
                    <a:lumMod val="25000"/>
                  </a:schemeClr>
                </a:solidFill>
                <a:latin typeface="Segoe UI Semibold" panose="020B0702040204020203" pitchFamily="34" charset="0"/>
                <a:cs typeface="Segoe UI Semibold" panose="020B0702040204020203" pitchFamily="34" charset="0"/>
              </a:rPr>
              <a:t>ne grained permissions</a:t>
            </a:r>
            <a:r>
              <a:rPr lang="en-US" sz="1400" b="1" kern="0" dirty="0">
                <a:solidFill>
                  <a:schemeClr val="bg2">
                    <a:lumMod val="25000"/>
                  </a:schemeClr>
                </a:solidFill>
                <a:latin typeface="Segoe UI" panose="020B0502040204020203" pitchFamily="34" charset="0"/>
                <a:cs typeface="Segoe UI" panose="020B0502040204020203" pitchFamily="34" charset="0"/>
              </a:rPr>
              <a:t>: </a:t>
            </a:r>
            <a:r>
              <a:rPr lang="en-US" sz="1400" kern="0" dirty="0">
                <a:solidFill>
                  <a:schemeClr val="bg2">
                    <a:lumMod val="25000"/>
                  </a:schemeClr>
                </a:solidFill>
                <a:latin typeface="Segoe UI" panose="020B0502040204020203" pitchFamily="34" charset="0"/>
                <a:cs typeface="Segoe UI" panose="020B0502040204020203" pitchFamily="34" charset="0"/>
              </a:rPr>
              <a:t>Defines who can do what on which artifacts (access control)</a:t>
            </a:r>
          </a:p>
          <a:p>
            <a:pPr marL="187960" lvl="2" defTabSz="914367">
              <a:lnSpc>
                <a:spcPts val="2100"/>
              </a:lnSpc>
              <a:spcBef>
                <a:spcPts val="576"/>
              </a:spcBef>
              <a:spcAft>
                <a:spcPts val="600"/>
              </a:spcAft>
              <a:buClr>
                <a:schemeClr val="accent1"/>
              </a:buClr>
              <a:tabLst>
                <a:tab pos="632806" algn="l"/>
              </a:tabLst>
            </a:pPr>
            <a:endParaRPr lang="en-US" sz="1400" kern="0" dirty="0">
              <a:solidFill>
                <a:schemeClr val="bg2">
                  <a:lumMod val="25000"/>
                </a:schemeClr>
              </a:solidFill>
              <a:latin typeface="Segoe UI" panose="020B0502040204020203" pitchFamily="34" charset="0"/>
              <a:cs typeface="Segoe UI" panose="020B0502040204020203" pitchFamily="34" charset="0"/>
            </a:endParaRP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AAD-based authentication: </a:t>
            </a:r>
            <a:r>
              <a:rPr lang="en-US" sz="1400" kern="0" dirty="0">
                <a:solidFill>
                  <a:schemeClr val="bg2">
                    <a:lumMod val="25000"/>
                  </a:schemeClr>
                </a:solidFill>
                <a:latin typeface="Segoe UI" panose="020B0502040204020203" pitchFamily="34" charset="0"/>
                <a:cs typeface="Segoe UI" panose="020B0502040204020203" pitchFamily="34" charset="0"/>
              </a:rPr>
              <a:t>Ensures that users are actually who they claim to be</a:t>
            </a:r>
            <a:r>
              <a:rPr lang="en-US" sz="1600" kern="0" dirty="0">
                <a:solidFill>
                  <a:schemeClr val="bg2">
                    <a:lumMod val="25000"/>
                  </a:schemeClr>
                </a:solidFill>
                <a:latin typeface="Segoe UI" panose="020B0502040204020203" pitchFamily="34" charset="0"/>
                <a:cs typeface="Segoe UI" panose="020B0502040204020203" pitchFamily="34" charset="0"/>
              </a:rPr>
              <a:t> </a:t>
            </a:r>
          </a:p>
        </p:txBody>
      </p:sp>
      <p:sp>
        <p:nvSpPr>
          <p:cNvPr id="49" name="Plus Sign 48">
            <a:extLst>
              <a:ext uri="{FF2B5EF4-FFF2-40B4-BE49-F238E27FC236}">
                <a16:creationId xmlns:a16="http://schemas.microsoft.com/office/drawing/2014/main" id="{C3BC439C-D772-4D8C-B5C6-6E0009444255}"/>
              </a:ext>
            </a:extLst>
          </p:cNvPr>
          <p:cNvSpPr/>
          <p:nvPr/>
        </p:nvSpPr>
        <p:spPr bwMode="auto">
          <a:xfrm>
            <a:off x="2192363" y="4775099"/>
            <a:ext cx="500160" cy="461665"/>
          </a:xfrm>
          <a:prstGeom prst="mathPlus">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4867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D3E0-0A89-44B9-8539-7D5552F8735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Integration with AAD</a:t>
            </a:r>
          </a:p>
        </p:txBody>
      </p:sp>
      <p:sp>
        <p:nvSpPr>
          <p:cNvPr id="4" name="Text Placeholder 3">
            <a:extLst>
              <a:ext uri="{FF2B5EF4-FFF2-40B4-BE49-F238E27FC236}">
                <a16:creationId xmlns:a16="http://schemas.microsoft.com/office/drawing/2014/main" id="{928A4AB7-3D12-43E6-B7E8-6BAADAF781EA}"/>
              </a:ext>
            </a:extLst>
          </p:cNvPr>
          <p:cNvSpPr>
            <a:spLocks noGrp="1"/>
          </p:cNvSpPr>
          <p:nvPr>
            <p:ph type="body" sz="quarter" idx="11"/>
          </p:nvPr>
        </p:nvSpPr>
        <p:spPr>
          <a:xfrm>
            <a:off x="267684" y="963482"/>
            <a:ext cx="11655078" cy="461665"/>
          </a:xfrm>
        </p:spPr>
        <p:txBody>
          <a:bodyPr/>
          <a:lstStyle/>
          <a:p>
            <a:pPr algn="ctr"/>
            <a:r>
              <a:rPr lang="en-US" sz="2000" dirty="0"/>
              <a:t>Azure Databricks is integrated with AAD—so Azure Databricks users are just regular AAD users</a:t>
            </a:r>
          </a:p>
        </p:txBody>
      </p:sp>
      <p:sp>
        <p:nvSpPr>
          <p:cNvPr id="5" name="Text Placeholder 7">
            <a:extLst>
              <a:ext uri="{FF2B5EF4-FFF2-40B4-BE49-F238E27FC236}">
                <a16:creationId xmlns:a16="http://schemas.microsoft.com/office/drawing/2014/main" id="{47A5A1FA-DD1C-46B5-B3CE-EBF8F0167F00}"/>
              </a:ext>
            </a:extLst>
          </p:cNvPr>
          <p:cNvSpPr txBox="1">
            <a:spLocks/>
          </p:cNvSpPr>
          <p:nvPr/>
        </p:nvSpPr>
        <p:spPr>
          <a:xfrm>
            <a:off x="284410" y="1930751"/>
            <a:ext cx="4502959" cy="3874354"/>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There is no need to define users—and their access control—separately in Databricks.</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AAD users can be used directly in Azure Databricks for all user-based access control (Clusters, Jobs, Notebooks etc.).</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Databricks has delegated user authentication to AAD enabling single-sign on (SSO) and unified authentication.</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i="1" kern="0" dirty="0">
                <a:solidFill>
                  <a:schemeClr val="accent5">
                    <a:lumMod val="75000"/>
                  </a:schemeClr>
                </a:solidFill>
                <a:latin typeface="Segoe UI Semilight" panose="020B0402040204020203" pitchFamily="34" charset="0"/>
                <a:cs typeface="Segoe UI Semilight" panose="020B0402040204020203" pitchFamily="34" charset="0"/>
              </a:rPr>
              <a:t>Notebooks, and their outputs, are stored in the Databricks account</a:t>
            </a: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 However, AAD-based access-control ensures that only authorized users can access them.  </a:t>
            </a:r>
          </a:p>
        </p:txBody>
      </p:sp>
      <p:sp>
        <p:nvSpPr>
          <p:cNvPr id="6" name="Rectangle 5">
            <a:extLst>
              <a:ext uri="{FF2B5EF4-FFF2-40B4-BE49-F238E27FC236}">
                <a16:creationId xmlns:a16="http://schemas.microsoft.com/office/drawing/2014/main" id="{EE85643D-B9D4-4FC1-8666-AB68C93AB894}"/>
              </a:ext>
            </a:extLst>
          </p:cNvPr>
          <p:cNvSpPr/>
          <p:nvPr/>
        </p:nvSpPr>
        <p:spPr bwMode="auto">
          <a:xfrm>
            <a:off x="5389185" y="2199093"/>
            <a:ext cx="5145308" cy="33704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438C447A-CD2F-479E-9FFE-7692A3898C51}"/>
              </a:ext>
            </a:extLst>
          </p:cNvPr>
          <p:cNvPicPr>
            <a:picLocks noChangeAspect="1"/>
          </p:cNvPicPr>
          <p:nvPr/>
        </p:nvPicPr>
        <p:blipFill>
          <a:blip r:embed="rId3"/>
          <a:stretch>
            <a:fillRect/>
          </a:stretch>
        </p:blipFill>
        <p:spPr>
          <a:xfrm>
            <a:off x="8645237" y="3429000"/>
            <a:ext cx="892649" cy="853943"/>
          </a:xfrm>
          <a:prstGeom prst="rect">
            <a:avLst/>
          </a:prstGeom>
        </p:spPr>
      </p:pic>
      <p:grpSp>
        <p:nvGrpSpPr>
          <p:cNvPr id="23" name="Group 22">
            <a:extLst>
              <a:ext uri="{FF2B5EF4-FFF2-40B4-BE49-F238E27FC236}">
                <a16:creationId xmlns:a16="http://schemas.microsoft.com/office/drawing/2014/main" id="{F15F25E2-7DCA-4A18-B19C-7BD7C02978E1}"/>
              </a:ext>
            </a:extLst>
          </p:cNvPr>
          <p:cNvGrpSpPr/>
          <p:nvPr/>
        </p:nvGrpSpPr>
        <p:grpSpPr>
          <a:xfrm>
            <a:off x="5561971" y="3098380"/>
            <a:ext cx="2471147" cy="1579418"/>
            <a:chOff x="5561971" y="3098380"/>
            <a:chExt cx="2471147" cy="1579418"/>
          </a:xfrm>
          <a:solidFill>
            <a:srgbClr val="FF6600"/>
          </a:solidFill>
        </p:grpSpPr>
        <p:sp>
          <p:nvSpPr>
            <p:cNvPr id="7" name="Rectangle 6">
              <a:extLst>
                <a:ext uri="{FF2B5EF4-FFF2-40B4-BE49-F238E27FC236}">
                  <a16:creationId xmlns:a16="http://schemas.microsoft.com/office/drawing/2014/main" id="{97968030-AB76-488E-9BF3-68E07A9C2884}"/>
                </a:ext>
              </a:extLst>
            </p:cNvPr>
            <p:cNvSpPr/>
            <p:nvPr/>
          </p:nvSpPr>
          <p:spPr bwMode="auto">
            <a:xfrm>
              <a:off x="5561971" y="3098380"/>
              <a:ext cx="2471147" cy="15794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8FBDB495-E91F-4092-9CF1-DEED7D0CC44B}"/>
                </a:ext>
              </a:extLst>
            </p:cNvPr>
            <p:cNvSpPr txBox="1"/>
            <p:nvPr/>
          </p:nvSpPr>
          <p:spPr>
            <a:xfrm>
              <a:off x="6929792" y="3444739"/>
              <a:ext cx="967299" cy="822960"/>
            </a:xfrm>
            <a:prstGeom prst="rect">
              <a:avLst/>
            </a:prstGeom>
            <a:solidFill>
              <a:srgbClr val="002060"/>
            </a:solidFill>
          </p:spPr>
          <p:txBody>
            <a:bodyPr wrap="square" lIns="182880" tIns="146304" rIns="182880" bIns="146304" rtlCol="0" anchor="ctr">
              <a:spAutoFit/>
            </a:bodyPr>
            <a:lstStyle/>
            <a:p>
              <a:pPr algn="ctr">
                <a:lnSpc>
                  <a:spcPct val="90000"/>
                </a:lnSpc>
                <a:spcAft>
                  <a:spcPts val="600"/>
                </a:spcAft>
              </a:pPr>
              <a:r>
                <a:rPr lang="en-US" sz="1100" dirty="0">
                  <a:solidFill>
                    <a:schemeClr val="bg1"/>
                  </a:solidFill>
                </a:rPr>
                <a:t>Access </a:t>
              </a:r>
            </a:p>
            <a:p>
              <a:pPr algn="ctr">
                <a:lnSpc>
                  <a:spcPct val="90000"/>
                </a:lnSpc>
                <a:spcAft>
                  <a:spcPts val="600"/>
                </a:spcAft>
              </a:pPr>
              <a:r>
                <a:rPr lang="en-US" sz="1100" dirty="0">
                  <a:solidFill>
                    <a:schemeClr val="bg1"/>
                  </a:solidFill>
                </a:rPr>
                <a:t>Control</a:t>
              </a:r>
            </a:p>
          </p:txBody>
        </p:sp>
        <p:grpSp>
          <p:nvGrpSpPr>
            <p:cNvPr id="21" name="Group 20">
              <a:extLst>
                <a:ext uri="{FF2B5EF4-FFF2-40B4-BE49-F238E27FC236}">
                  <a16:creationId xmlns:a16="http://schemas.microsoft.com/office/drawing/2014/main" id="{B8DB56F1-092F-47AA-AC1E-CCA0B4C88773}"/>
                </a:ext>
              </a:extLst>
            </p:cNvPr>
            <p:cNvGrpSpPr/>
            <p:nvPr/>
          </p:nvGrpSpPr>
          <p:grpSpPr>
            <a:xfrm>
              <a:off x="5697872" y="3412612"/>
              <a:ext cx="941809" cy="845044"/>
              <a:chOff x="5901911" y="3412612"/>
              <a:chExt cx="941809" cy="845044"/>
            </a:xfrm>
            <a:grpFill/>
          </p:grpSpPr>
          <p:pic>
            <p:nvPicPr>
              <p:cNvPr id="12" name="Picture 11">
                <a:extLst>
                  <a:ext uri="{FF2B5EF4-FFF2-40B4-BE49-F238E27FC236}">
                    <a16:creationId xmlns:a16="http://schemas.microsoft.com/office/drawing/2014/main" id="{3CB95386-0A6E-4427-B8C3-E3826A83435C}"/>
                  </a:ext>
                </a:extLst>
              </p:cNvPr>
              <p:cNvPicPr>
                <a:picLocks/>
              </p:cNvPicPr>
              <p:nvPr/>
            </p:nvPicPr>
            <p:blipFill>
              <a:blip r:embed="rId4"/>
              <a:stretch>
                <a:fillRect/>
              </a:stretch>
            </p:blipFill>
            <p:spPr>
              <a:xfrm>
                <a:off x="6386520" y="3412612"/>
                <a:ext cx="457200" cy="411480"/>
              </a:xfrm>
              <a:prstGeom prst="rect">
                <a:avLst/>
              </a:prstGeom>
              <a:grpFill/>
            </p:spPr>
          </p:pic>
          <p:pic>
            <p:nvPicPr>
              <p:cNvPr id="13" name="Picture 12">
                <a:extLst>
                  <a:ext uri="{FF2B5EF4-FFF2-40B4-BE49-F238E27FC236}">
                    <a16:creationId xmlns:a16="http://schemas.microsoft.com/office/drawing/2014/main" id="{70759A2B-9475-412F-B5B2-0772821A56B4}"/>
                  </a:ext>
                </a:extLst>
              </p:cNvPr>
              <p:cNvPicPr>
                <a:picLocks/>
              </p:cNvPicPr>
              <p:nvPr/>
            </p:nvPicPr>
            <p:blipFill>
              <a:blip r:embed="rId5"/>
              <a:stretch>
                <a:fillRect/>
              </a:stretch>
            </p:blipFill>
            <p:spPr>
              <a:xfrm>
                <a:off x="5901911" y="3846176"/>
                <a:ext cx="457200" cy="411480"/>
              </a:xfrm>
              <a:prstGeom prst="rect">
                <a:avLst/>
              </a:prstGeom>
              <a:grpFill/>
            </p:spPr>
          </p:pic>
          <p:pic>
            <p:nvPicPr>
              <p:cNvPr id="14" name="Picture 13">
                <a:extLst>
                  <a:ext uri="{FF2B5EF4-FFF2-40B4-BE49-F238E27FC236}">
                    <a16:creationId xmlns:a16="http://schemas.microsoft.com/office/drawing/2014/main" id="{32F93792-E6EB-4F0E-AAE2-65DF076644B2}"/>
                  </a:ext>
                </a:extLst>
              </p:cNvPr>
              <p:cNvPicPr>
                <a:picLocks/>
              </p:cNvPicPr>
              <p:nvPr/>
            </p:nvPicPr>
            <p:blipFill>
              <a:blip r:embed="rId6"/>
              <a:stretch>
                <a:fillRect/>
              </a:stretch>
            </p:blipFill>
            <p:spPr>
              <a:xfrm>
                <a:off x="6386520" y="3846176"/>
                <a:ext cx="457200" cy="411480"/>
              </a:xfrm>
              <a:prstGeom prst="rect">
                <a:avLst/>
              </a:prstGeom>
              <a:grpFill/>
            </p:spPr>
          </p:pic>
          <p:pic>
            <p:nvPicPr>
              <p:cNvPr id="15" name="Picture 14">
                <a:extLst>
                  <a:ext uri="{FF2B5EF4-FFF2-40B4-BE49-F238E27FC236}">
                    <a16:creationId xmlns:a16="http://schemas.microsoft.com/office/drawing/2014/main" id="{FC333C5D-4562-4503-89B2-974F9CE6A25F}"/>
                  </a:ext>
                </a:extLst>
              </p:cNvPr>
              <p:cNvPicPr>
                <a:picLocks/>
              </p:cNvPicPr>
              <p:nvPr/>
            </p:nvPicPr>
            <p:blipFill>
              <a:blip r:embed="rId7"/>
              <a:stretch>
                <a:fillRect/>
              </a:stretch>
            </p:blipFill>
            <p:spPr>
              <a:xfrm>
                <a:off x="5901911" y="3412612"/>
                <a:ext cx="457200" cy="411480"/>
              </a:xfrm>
              <a:prstGeom prst="rect">
                <a:avLst/>
              </a:prstGeom>
              <a:grpFill/>
            </p:spPr>
          </p:pic>
        </p:grpSp>
      </p:grpSp>
      <p:pic>
        <p:nvPicPr>
          <p:cNvPr id="16" name="Picture 2" descr="https://www.onmsft.com/wp-content/uploads/2017/09/Azure-1050x437.png.pagespeed.ce.UEo5r3u7ZS.png">
            <a:extLst>
              <a:ext uri="{FF2B5EF4-FFF2-40B4-BE49-F238E27FC236}">
                <a16:creationId xmlns:a16="http://schemas.microsoft.com/office/drawing/2014/main" id="{88236C32-4208-4B23-83B2-005E6FC1E8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9031" y="2288034"/>
            <a:ext cx="870567" cy="362373"/>
          </a:xfrm>
          <a:prstGeom prst="rect">
            <a:avLst/>
          </a:prstGeom>
          <a:noFill/>
          <a:extLst>
            <a:ext uri="{909E8E84-426E-40DD-AFC4-6F175D3DCCD1}">
              <a14:hiddenFill xmlns:a14="http://schemas.microsoft.com/office/drawing/2010/main">
                <a:solidFill>
                  <a:srgbClr val="FFFFFF"/>
                </a:solidFill>
              </a14:hiddenFill>
            </a:ext>
          </a:extLst>
        </p:spPr>
      </p:pic>
      <p:pic>
        <p:nvPicPr>
          <p:cNvPr id="17" name="Shape 306" descr="User (computing)">
            <a:extLst>
              <a:ext uri="{FF2B5EF4-FFF2-40B4-BE49-F238E27FC236}">
                <a16:creationId xmlns:a16="http://schemas.microsoft.com/office/drawing/2014/main" id="{78049F77-4A46-4B39-90FB-F53EC1D9CD55}"/>
              </a:ext>
            </a:extLst>
          </p:cNvPr>
          <p:cNvPicPr preferRelativeResize="0"/>
          <p:nvPr/>
        </p:nvPicPr>
        <p:blipFill>
          <a:blip r:embed="rId9">
            <a:alphaModFix/>
          </a:blip>
          <a:stretch>
            <a:fillRect/>
          </a:stretch>
        </p:blipFill>
        <p:spPr>
          <a:xfrm>
            <a:off x="11039474" y="2540557"/>
            <a:ext cx="637465" cy="637465"/>
          </a:xfrm>
          <a:prstGeom prst="rect">
            <a:avLst/>
          </a:prstGeom>
          <a:noFill/>
          <a:ln>
            <a:noFill/>
          </a:ln>
        </p:spPr>
      </p:pic>
      <p:pic>
        <p:nvPicPr>
          <p:cNvPr id="18" name="Shape 306" descr="User (computing)">
            <a:extLst>
              <a:ext uri="{FF2B5EF4-FFF2-40B4-BE49-F238E27FC236}">
                <a16:creationId xmlns:a16="http://schemas.microsoft.com/office/drawing/2014/main" id="{9226B160-1E64-4141-B4FD-459CDE30A83F}"/>
              </a:ext>
            </a:extLst>
          </p:cNvPr>
          <p:cNvPicPr preferRelativeResize="0"/>
          <p:nvPr/>
        </p:nvPicPr>
        <p:blipFill>
          <a:blip r:embed="rId9">
            <a:alphaModFix/>
            <a:duotone>
              <a:prstClr val="black"/>
              <a:schemeClr val="accent3">
                <a:tint val="45000"/>
                <a:satMod val="400000"/>
              </a:schemeClr>
            </a:duotone>
          </a:blip>
          <a:stretch>
            <a:fillRect/>
          </a:stretch>
        </p:blipFill>
        <p:spPr>
          <a:xfrm>
            <a:off x="11093633" y="3513294"/>
            <a:ext cx="637465" cy="637465"/>
          </a:xfrm>
          <a:prstGeom prst="rect">
            <a:avLst/>
          </a:prstGeom>
          <a:noFill/>
          <a:ln>
            <a:noFill/>
          </a:ln>
        </p:spPr>
      </p:pic>
      <p:pic>
        <p:nvPicPr>
          <p:cNvPr id="19" name="Shape 306" descr="User (computing)">
            <a:extLst>
              <a:ext uri="{FF2B5EF4-FFF2-40B4-BE49-F238E27FC236}">
                <a16:creationId xmlns:a16="http://schemas.microsoft.com/office/drawing/2014/main" id="{AA6CA60A-EC7A-4EAA-BA08-EEC5C81580CE}"/>
              </a:ext>
            </a:extLst>
          </p:cNvPr>
          <p:cNvPicPr preferRelativeResize="0"/>
          <p:nvPr/>
        </p:nvPicPr>
        <p:blipFill>
          <a:blip r:embed="rId9">
            <a:alphaModFix/>
            <a:duotone>
              <a:prstClr val="black"/>
              <a:schemeClr val="accent2">
                <a:tint val="45000"/>
                <a:satMod val="400000"/>
              </a:schemeClr>
            </a:duotone>
          </a:blip>
          <a:stretch>
            <a:fillRect/>
          </a:stretch>
        </p:blipFill>
        <p:spPr>
          <a:xfrm>
            <a:off x="11093633" y="4569086"/>
            <a:ext cx="637465" cy="637465"/>
          </a:xfrm>
          <a:prstGeom prst="rect">
            <a:avLst/>
          </a:prstGeom>
          <a:noFill/>
          <a:ln>
            <a:noFill/>
          </a:ln>
        </p:spPr>
      </p:pic>
      <p:sp>
        <p:nvSpPr>
          <p:cNvPr id="20" name="Arrow: Left-Right 19">
            <a:extLst>
              <a:ext uri="{FF2B5EF4-FFF2-40B4-BE49-F238E27FC236}">
                <a16:creationId xmlns:a16="http://schemas.microsoft.com/office/drawing/2014/main" id="{02F8326D-E420-4F85-B127-82D6254E46C9}"/>
              </a:ext>
            </a:extLst>
          </p:cNvPr>
          <p:cNvSpPr/>
          <p:nvPr/>
        </p:nvSpPr>
        <p:spPr bwMode="auto">
          <a:xfrm>
            <a:off x="8025561" y="3742923"/>
            <a:ext cx="613275" cy="180754"/>
          </a:xfrm>
          <a:prstGeom prst="leftRightArrow">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CE13EAE-05FD-4B37-8043-6057DC76FA88}"/>
              </a:ext>
            </a:extLst>
          </p:cNvPr>
          <p:cNvSpPr txBox="1"/>
          <p:nvPr/>
        </p:nvSpPr>
        <p:spPr>
          <a:xfrm>
            <a:off x="6022845" y="4335712"/>
            <a:ext cx="1549399"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Azure Databricks</a:t>
            </a:r>
          </a:p>
        </p:txBody>
      </p:sp>
      <p:cxnSp>
        <p:nvCxnSpPr>
          <p:cNvPr id="25" name="Connector: Elbow 24">
            <a:extLst>
              <a:ext uri="{FF2B5EF4-FFF2-40B4-BE49-F238E27FC236}">
                <a16:creationId xmlns:a16="http://schemas.microsoft.com/office/drawing/2014/main" id="{1DA83FFA-FA93-461A-A3CF-C2CD08C5E583}"/>
              </a:ext>
            </a:extLst>
          </p:cNvPr>
          <p:cNvCxnSpPr>
            <a:cxnSpLocks/>
          </p:cNvCxnSpPr>
          <p:nvPr/>
        </p:nvCxnSpPr>
        <p:spPr>
          <a:xfrm flipV="1">
            <a:off x="9575670" y="2841905"/>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EACB205-61AD-409B-981C-4C41EB13D07A}"/>
              </a:ext>
            </a:extLst>
          </p:cNvPr>
          <p:cNvCxnSpPr>
            <a:cxnSpLocks/>
          </p:cNvCxnSpPr>
          <p:nvPr/>
        </p:nvCxnSpPr>
        <p:spPr>
          <a:xfrm>
            <a:off x="9576930" y="3846176"/>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36815BF-87B1-464C-A69B-2CA27C5F93DE}"/>
              </a:ext>
            </a:extLst>
          </p:cNvPr>
          <p:cNvCxnSpPr>
            <a:cxnSpLocks/>
          </p:cNvCxnSpPr>
          <p:nvPr/>
        </p:nvCxnSpPr>
        <p:spPr>
          <a:xfrm>
            <a:off x="9522772" y="3847140"/>
            <a:ext cx="1463040" cy="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793519A-B9F6-439F-8010-610B7996F41D}"/>
              </a:ext>
            </a:extLst>
          </p:cNvPr>
          <p:cNvSpPr txBox="1"/>
          <p:nvPr/>
        </p:nvSpPr>
        <p:spPr>
          <a:xfrm>
            <a:off x="9473155" y="3548143"/>
            <a:ext cx="1199687" cy="433965"/>
          </a:xfrm>
          <a:prstGeom prst="rect">
            <a:avLst/>
          </a:prstGeom>
          <a:noFill/>
        </p:spPr>
        <p:txBody>
          <a:bodyPr wrap="none" lIns="182880" tIns="146304" rIns="182880" bIns="146304" rtlCol="0" anchor="ctr">
            <a:spAutoFit/>
          </a:bodyPr>
          <a:lstStyle/>
          <a:p>
            <a:pPr algn="ctr">
              <a:lnSpc>
                <a:spcPct val="90000"/>
              </a:lnSpc>
              <a:spcAft>
                <a:spcPts val="600"/>
              </a:spcAft>
            </a:pPr>
            <a:r>
              <a:rPr lang="en-US" sz="1000" dirty="0">
                <a:solidFill>
                  <a:schemeClr val="bg1"/>
                </a:solidFill>
                <a:latin typeface="Segoe UI" panose="020B0502040204020203" pitchFamily="34" charset="0"/>
                <a:cs typeface="Segoe UI" panose="020B0502040204020203" pitchFamily="34" charset="0"/>
              </a:rPr>
              <a:t>Authentication</a:t>
            </a:r>
          </a:p>
        </p:txBody>
      </p:sp>
    </p:spTree>
    <p:extLst>
      <p:ext uri="{BB962C8B-B14F-4D97-AF65-F5344CB8AC3E}">
        <p14:creationId xmlns:p14="http://schemas.microsoft.com/office/powerpoint/2010/main" val="9137868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EAB7-9FD5-4A66-AB8C-027E58331FCF}"/>
              </a:ext>
            </a:extLst>
          </p:cNvPr>
          <p:cNvSpPr>
            <a:spLocks noGrp="1"/>
          </p:cNvSpPr>
          <p:nvPr>
            <p:ph type="title"/>
          </p:nvPr>
        </p:nvSpPr>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Databricks Access Control</a:t>
            </a:r>
          </a:p>
        </p:txBody>
      </p:sp>
      <p:sp>
        <p:nvSpPr>
          <p:cNvPr id="12" name="Text Placeholder 11">
            <a:extLst>
              <a:ext uri="{FF2B5EF4-FFF2-40B4-BE49-F238E27FC236}">
                <a16:creationId xmlns:a16="http://schemas.microsoft.com/office/drawing/2014/main" id="{ABA3172D-6519-4B8C-8B16-AEE62E1FC137}"/>
              </a:ext>
            </a:extLst>
          </p:cNvPr>
          <p:cNvSpPr>
            <a:spLocks noGrp="1"/>
          </p:cNvSpPr>
          <p:nvPr>
            <p:ph type="body" sz="quarter" idx="11"/>
          </p:nvPr>
        </p:nvSpPr>
        <p:spPr>
          <a:xfrm>
            <a:off x="267684" y="963482"/>
            <a:ext cx="11655078" cy="461665"/>
          </a:xfrm>
        </p:spPr>
        <p:txBody>
          <a:bodyPr/>
          <a:lstStyle/>
          <a:p>
            <a:pPr algn="ctr"/>
            <a:r>
              <a:rPr lang="en-US" sz="2000" dirty="0"/>
              <a:t>Access control can be defined at the user level via the Admin Console</a:t>
            </a:r>
          </a:p>
        </p:txBody>
      </p:sp>
      <p:cxnSp>
        <p:nvCxnSpPr>
          <p:cNvPr id="4" name="Straight Arrow Connector 3">
            <a:extLst>
              <a:ext uri="{FF2B5EF4-FFF2-40B4-BE49-F238E27FC236}">
                <a16:creationId xmlns:a16="http://schemas.microsoft.com/office/drawing/2014/main" id="{1500AA40-7212-448F-89F7-D9A008912FEA}"/>
              </a:ext>
            </a:extLst>
          </p:cNvPr>
          <p:cNvCxnSpPr>
            <a:cxnSpLocks/>
          </p:cNvCxnSpPr>
          <p:nvPr/>
        </p:nvCxnSpPr>
        <p:spPr>
          <a:xfrm flipV="1">
            <a:off x="2268228" y="2330244"/>
            <a:ext cx="1345128" cy="1249146"/>
          </a:xfrm>
          <a:prstGeom prst="straightConnector1">
            <a:avLst/>
          </a:prstGeom>
          <a:ln>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0098AC9-3977-4CF5-9D9A-EBF5D012F4C8}"/>
              </a:ext>
            </a:extLst>
          </p:cNvPr>
          <p:cNvCxnSpPr>
            <a:cxnSpLocks/>
          </p:cNvCxnSpPr>
          <p:nvPr/>
        </p:nvCxnSpPr>
        <p:spPr>
          <a:xfrm>
            <a:off x="2268228" y="4502720"/>
            <a:ext cx="1345128" cy="1249147"/>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3C8572D5-34E9-4ABC-B534-57ACBF14EE53}"/>
              </a:ext>
            </a:extLst>
          </p:cNvPr>
          <p:cNvSpPr/>
          <p:nvPr/>
        </p:nvSpPr>
        <p:spPr bwMode="auto">
          <a:xfrm flipH="1" flipV="1">
            <a:off x="2234382" y="4613330"/>
            <a:ext cx="1371600" cy="118872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ight Triangle 6">
            <a:extLst>
              <a:ext uri="{FF2B5EF4-FFF2-40B4-BE49-F238E27FC236}">
                <a16:creationId xmlns:a16="http://schemas.microsoft.com/office/drawing/2014/main" id="{D6FC7167-E406-4FD9-89DC-6414C9FD109B}"/>
              </a:ext>
            </a:extLst>
          </p:cNvPr>
          <p:cNvSpPr/>
          <p:nvPr/>
        </p:nvSpPr>
        <p:spPr bwMode="auto">
          <a:xfrm flipH="1">
            <a:off x="2234382" y="2314737"/>
            <a:ext cx="1371600" cy="128016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6AC07B-D2D8-42BB-BF41-D50381BB6DCA}"/>
              </a:ext>
            </a:extLst>
          </p:cNvPr>
          <p:cNvSpPr/>
          <p:nvPr/>
        </p:nvSpPr>
        <p:spPr bwMode="auto">
          <a:xfrm>
            <a:off x="2234382" y="3579390"/>
            <a:ext cx="1371600" cy="10339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9" name="Table 8">
            <a:extLst>
              <a:ext uri="{FF2B5EF4-FFF2-40B4-BE49-F238E27FC236}">
                <a16:creationId xmlns:a16="http://schemas.microsoft.com/office/drawing/2014/main" id="{D19C2208-F9A2-4436-913D-226FEF75E76E}"/>
              </a:ext>
            </a:extLst>
          </p:cNvPr>
          <p:cNvGraphicFramePr>
            <a:graphicFrameLocks noGrp="1"/>
          </p:cNvGraphicFramePr>
          <p:nvPr>
            <p:extLst/>
          </p:nvPr>
        </p:nvGraphicFramePr>
        <p:xfrm>
          <a:off x="3605982" y="2330244"/>
          <a:ext cx="7978876" cy="3474721"/>
        </p:xfrm>
        <a:graphic>
          <a:graphicData uri="http://schemas.openxmlformats.org/drawingml/2006/table">
            <a:tbl>
              <a:tblPr firstRow="1" bandRow="1">
                <a:tableStyleId>{3B4B98B0-60AC-42C2-AFA5-B58CD77FA1E5}</a:tableStyleId>
              </a:tblPr>
              <a:tblGrid>
                <a:gridCol w="2312545">
                  <a:extLst>
                    <a:ext uri="{9D8B030D-6E8A-4147-A177-3AD203B41FA5}">
                      <a16:colId xmlns:a16="http://schemas.microsoft.com/office/drawing/2014/main" val="1962909920"/>
                    </a:ext>
                  </a:extLst>
                </a:gridCol>
                <a:gridCol w="5666331">
                  <a:extLst>
                    <a:ext uri="{9D8B030D-6E8A-4147-A177-3AD203B41FA5}">
                      <a16:colId xmlns:a16="http://schemas.microsoft.com/office/drawing/2014/main" val="1826896876"/>
                    </a:ext>
                  </a:extLst>
                </a:gridCol>
              </a:tblGrid>
              <a:tr h="715741">
                <a:tc>
                  <a:txBody>
                    <a:bodyPr/>
                    <a:lstStyle/>
                    <a:p>
                      <a:r>
                        <a:rPr lang="en-US" sz="1600" b="0" dirty="0">
                          <a:latin typeface="+mn-lt"/>
                        </a:rPr>
                        <a:t>Workspace Access Control</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600" b="0" kern="1200" dirty="0">
                          <a:effectLst/>
                          <a:latin typeface="+mn-lt"/>
                        </a:rPr>
                        <a:t>Defines who can who can view, edit, and run notebooks in their workspace</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6523093"/>
                  </a:ext>
                </a:extLst>
              </a:tr>
              <a:tr h="1327498">
                <a:tc>
                  <a:txBody>
                    <a:bodyPr/>
                    <a:lstStyle/>
                    <a:p>
                      <a:r>
                        <a:rPr lang="en-US" sz="1600" dirty="0">
                          <a:latin typeface="+mn-lt"/>
                        </a:rPr>
                        <a:t>Cluster Access Control</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tc>
                  <a:txBody>
                    <a:bodyPr/>
                    <a:lstStyle/>
                    <a:p>
                      <a:r>
                        <a:rPr lang="en-US" sz="1600" dirty="0">
                          <a:latin typeface="+mn-lt"/>
                        </a:rPr>
                        <a:t>Allows users to who can attach to, restart, and manage (resize/delete) clusters.</a:t>
                      </a:r>
                      <a:br>
                        <a:rPr lang="en-US" sz="1600" dirty="0">
                          <a:latin typeface="+mn-lt"/>
                        </a:rPr>
                      </a:br>
                      <a:endParaRPr lang="en-US" sz="1600" dirty="0">
                        <a:latin typeface="+mn-lt"/>
                      </a:endParaRPr>
                    </a:p>
                    <a:p>
                      <a:r>
                        <a:rPr lang="en-US" sz="1600" dirty="0">
                          <a:latin typeface="+mn-lt"/>
                        </a:rPr>
                        <a:t>Allows Admins to specify which users have permissions to create clusters</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55022233"/>
                  </a:ext>
                </a:extLst>
              </a:tr>
              <a:tr h="715741">
                <a:tc>
                  <a:txBody>
                    <a:bodyPr/>
                    <a:lstStyle/>
                    <a:p>
                      <a:r>
                        <a:rPr lang="en-US" sz="1600" dirty="0">
                          <a:latin typeface="+mn-lt"/>
                        </a:rPr>
                        <a:t>Jobs Access Control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600" kern="1200" dirty="0">
                          <a:effectLst/>
                          <a:latin typeface="+mn-lt"/>
                        </a:rPr>
                        <a:t>Allows owners of a job to control who can view job results or manage runs of a job (run now/cancel)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47571739"/>
                  </a:ext>
                </a:extLst>
              </a:tr>
              <a:tr h="715741">
                <a:tc>
                  <a:txBody>
                    <a:bodyPr/>
                    <a:lstStyle/>
                    <a:p>
                      <a:r>
                        <a:rPr lang="en-US" sz="1600" dirty="0">
                          <a:latin typeface="+mn-lt"/>
                        </a:rPr>
                        <a:t>REST API Tokens</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kern="1200" dirty="0">
                          <a:effectLst/>
                          <a:latin typeface="+mn-lt"/>
                        </a:rPr>
                        <a:t>Allows users to use personal access tokens instead of passwords to access the Databricks REST API</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5267479"/>
                  </a:ext>
                </a:extLst>
              </a:tr>
            </a:tbl>
          </a:graphicData>
        </a:graphic>
      </p:graphicFrame>
      <p:sp>
        <p:nvSpPr>
          <p:cNvPr id="10" name="Rectangle 9">
            <a:extLst>
              <a:ext uri="{FF2B5EF4-FFF2-40B4-BE49-F238E27FC236}">
                <a16:creationId xmlns:a16="http://schemas.microsoft.com/office/drawing/2014/main" id="{53527327-FB2C-49D1-AC83-FA710C238FC3}"/>
              </a:ext>
            </a:extLst>
          </p:cNvPr>
          <p:cNvSpPr/>
          <p:nvPr/>
        </p:nvSpPr>
        <p:spPr>
          <a:xfrm>
            <a:off x="970058" y="3600062"/>
            <a:ext cx="1264323" cy="1005840"/>
          </a:xfrm>
          <a:prstGeom prst="rect">
            <a:avLst/>
          </a:prstGeom>
          <a:solidFill>
            <a:srgbClr val="0070C0"/>
          </a:solidFill>
          <a:ln>
            <a:noFill/>
          </a:ln>
        </p:spPr>
        <p:txBody>
          <a:bodyPr wrap="square" anchor="ctr">
            <a:spAutoFit/>
          </a:bodyPr>
          <a:lstStyle/>
          <a:p>
            <a:r>
              <a:rPr lang="en-US" dirty="0">
                <a:solidFill>
                  <a:schemeClr val="bg1"/>
                </a:solidFill>
              </a:rPr>
              <a:t>Databricks Access </a:t>
            </a:r>
          </a:p>
          <a:p>
            <a:r>
              <a:rPr lang="en-US" dirty="0">
                <a:solidFill>
                  <a:schemeClr val="bg1"/>
                </a:solidFill>
              </a:rPr>
              <a:t>Control</a:t>
            </a:r>
          </a:p>
        </p:txBody>
      </p:sp>
      <p:sp>
        <p:nvSpPr>
          <p:cNvPr id="11" name="TextBox 10">
            <a:extLst>
              <a:ext uri="{FF2B5EF4-FFF2-40B4-BE49-F238E27FC236}">
                <a16:creationId xmlns:a16="http://schemas.microsoft.com/office/drawing/2014/main" id="{AF7BE99D-91C2-4D78-BDA1-23B6EEB9EE9C}"/>
              </a:ext>
            </a:extLst>
          </p:cNvPr>
          <p:cNvSpPr txBox="1"/>
          <p:nvPr/>
        </p:nvSpPr>
        <p:spPr>
          <a:xfrm>
            <a:off x="4074071" y="1813179"/>
            <a:ext cx="7035324"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Access Control can be defined for Workspaces, Clusters, Jobs and REST APIs</a:t>
            </a:r>
          </a:p>
        </p:txBody>
      </p:sp>
    </p:spTree>
    <p:extLst>
      <p:ext uri="{BB962C8B-B14F-4D97-AF65-F5344CB8AC3E}">
        <p14:creationId xmlns:p14="http://schemas.microsoft.com/office/powerpoint/2010/main" val="98382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5DF6-0215-4815-94F2-4C113CDE1996}"/>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Core ARTIFACTS</a:t>
            </a:r>
          </a:p>
        </p:txBody>
      </p:sp>
      <p:grpSp>
        <p:nvGrpSpPr>
          <p:cNvPr id="43" name="Group 42">
            <a:extLst>
              <a:ext uri="{FF2B5EF4-FFF2-40B4-BE49-F238E27FC236}">
                <a16:creationId xmlns:a16="http://schemas.microsoft.com/office/drawing/2014/main" id="{AE5C7B45-068E-42BE-A21E-AC43DD6BA531}"/>
              </a:ext>
            </a:extLst>
          </p:cNvPr>
          <p:cNvGrpSpPr/>
          <p:nvPr/>
        </p:nvGrpSpPr>
        <p:grpSpPr>
          <a:xfrm>
            <a:off x="2570811" y="1469524"/>
            <a:ext cx="7491454" cy="4320807"/>
            <a:chOff x="2109634" y="1755771"/>
            <a:chExt cx="7491454" cy="4320807"/>
          </a:xfrm>
        </p:grpSpPr>
        <p:grpSp>
          <p:nvGrpSpPr>
            <p:cNvPr id="23" name="Group 22">
              <a:extLst>
                <a:ext uri="{FF2B5EF4-FFF2-40B4-BE49-F238E27FC236}">
                  <a16:creationId xmlns:a16="http://schemas.microsoft.com/office/drawing/2014/main" id="{17D2198D-1519-4C32-A77E-B369104B776D}"/>
                </a:ext>
              </a:extLst>
            </p:cNvPr>
            <p:cNvGrpSpPr/>
            <p:nvPr/>
          </p:nvGrpSpPr>
          <p:grpSpPr>
            <a:xfrm>
              <a:off x="2109634" y="2833647"/>
              <a:ext cx="1812898" cy="1011803"/>
              <a:chOff x="2109634" y="2571254"/>
              <a:chExt cx="1812898" cy="1011803"/>
            </a:xfrm>
          </p:grpSpPr>
          <p:sp>
            <p:nvSpPr>
              <p:cNvPr id="6" name="Rectangle: Rounded Corners 5">
                <a:extLst>
                  <a:ext uri="{FF2B5EF4-FFF2-40B4-BE49-F238E27FC236}">
                    <a16:creationId xmlns:a16="http://schemas.microsoft.com/office/drawing/2014/main" id="{19717505-D8F8-40AF-B905-5C59531BB3F1}"/>
                  </a:ext>
                </a:extLst>
              </p:cNvPr>
              <p:cNvSpPr/>
              <p:nvPr/>
            </p:nvSpPr>
            <p:spPr bwMode="auto">
              <a:xfrm>
                <a:off x="2109634"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Libraries</a:t>
                </a:r>
              </a:p>
            </p:txBody>
          </p:sp>
          <p:pic>
            <p:nvPicPr>
              <p:cNvPr id="10244" name="Picture 4" descr="Image result for Library Icon">
                <a:extLst>
                  <a:ext uri="{FF2B5EF4-FFF2-40B4-BE49-F238E27FC236}">
                    <a16:creationId xmlns:a16="http://schemas.microsoft.com/office/drawing/2014/main" id="{8BA9D34D-8C95-4BF8-992B-F350A7B5BC4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0971" y="3039912"/>
                <a:ext cx="530224" cy="530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159F7594-029D-4547-B451-3085892002F6}"/>
                </a:ext>
              </a:extLst>
            </p:cNvPr>
            <p:cNvGrpSpPr/>
            <p:nvPr/>
          </p:nvGrpSpPr>
          <p:grpSpPr>
            <a:xfrm>
              <a:off x="2109634" y="5041127"/>
              <a:ext cx="1812898" cy="1011803"/>
              <a:chOff x="2109634" y="4997727"/>
              <a:chExt cx="1812898" cy="1011803"/>
            </a:xfrm>
          </p:grpSpPr>
          <p:sp>
            <p:nvSpPr>
              <p:cNvPr id="9" name="Rectangle: Rounded Corners 8">
                <a:extLst>
                  <a:ext uri="{FF2B5EF4-FFF2-40B4-BE49-F238E27FC236}">
                    <a16:creationId xmlns:a16="http://schemas.microsoft.com/office/drawing/2014/main" id="{164CAD61-F130-44BC-AD9C-5B566F0D93F2}"/>
                  </a:ext>
                </a:extLst>
              </p:cNvPr>
              <p:cNvSpPr/>
              <p:nvPr/>
            </p:nvSpPr>
            <p:spPr bwMode="auto">
              <a:xfrm>
                <a:off x="2109634" y="4997727"/>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Jobs</a:t>
                </a:r>
              </a:p>
            </p:txBody>
          </p:sp>
          <p:pic>
            <p:nvPicPr>
              <p:cNvPr id="10246" name="Picture 6" descr="Image result for Jobs icon">
                <a:extLst>
                  <a:ext uri="{FF2B5EF4-FFF2-40B4-BE49-F238E27FC236}">
                    <a16:creationId xmlns:a16="http://schemas.microsoft.com/office/drawing/2014/main" id="{9C0ACB7D-4C4A-4F92-9E59-B2090CC483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8810" y="5527277"/>
                <a:ext cx="434547" cy="4345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301EC156-90FC-4BE5-B1CB-0C6B92C2F381}"/>
                </a:ext>
              </a:extLst>
            </p:cNvPr>
            <p:cNvGrpSpPr/>
            <p:nvPr/>
          </p:nvGrpSpPr>
          <p:grpSpPr>
            <a:xfrm>
              <a:off x="5069775" y="1755771"/>
              <a:ext cx="1812898" cy="1011803"/>
              <a:chOff x="5112688" y="1776938"/>
              <a:chExt cx="1812898" cy="1011803"/>
            </a:xfrm>
          </p:grpSpPr>
          <p:sp>
            <p:nvSpPr>
              <p:cNvPr id="7" name="Rectangle: Rounded Corners 6">
                <a:extLst>
                  <a:ext uri="{FF2B5EF4-FFF2-40B4-BE49-F238E27FC236}">
                    <a16:creationId xmlns:a16="http://schemas.microsoft.com/office/drawing/2014/main" id="{EF8356AA-389C-45BD-BAAB-72927825CB9D}"/>
                  </a:ext>
                </a:extLst>
              </p:cNvPr>
              <p:cNvSpPr/>
              <p:nvPr/>
            </p:nvSpPr>
            <p:spPr bwMode="auto">
              <a:xfrm>
                <a:off x="5112688" y="1776938"/>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Clusters</a:t>
                </a:r>
              </a:p>
            </p:txBody>
          </p:sp>
          <p:pic>
            <p:nvPicPr>
              <p:cNvPr id="10248" name="Picture 8" descr="http://www.pvhc.net/img117/vgrtpziemvqlakyhofwc.png">
                <a:extLst>
                  <a:ext uri="{FF2B5EF4-FFF2-40B4-BE49-F238E27FC236}">
                    <a16:creationId xmlns:a16="http://schemas.microsoft.com/office/drawing/2014/main" id="{CB3D61D8-56B5-4BA5-B3B3-8E2F583601B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8304" y="2259777"/>
                <a:ext cx="461666" cy="461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2CD23BA1-A373-49F4-8B65-628554CFDDDC}"/>
                </a:ext>
              </a:extLst>
            </p:cNvPr>
            <p:cNvGrpSpPr/>
            <p:nvPr/>
          </p:nvGrpSpPr>
          <p:grpSpPr>
            <a:xfrm>
              <a:off x="7788190" y="2833647"/>
              <a:ext cx="1812898" cy="1011803"/>
              <a:chOff x="7788190" y="2571254"/>
              <a:chExt cx="1812898" cy="1011803"/>
            </a:xfrm>
          </p:grpSpPr>
          <p:sp>
            <p:nvSpPr>
              <p:cNvPr id="8" name="Rectangle: Rounded Corners 7">
                <a:extLst>
                  <a:ext uri="{FF2B5EF4-FFF2-40B4-BE49-F238E27FC236}">
                    <a16:creationId xmlns:a16="http://schemas.microsoft.com/office/drawing/2014/main" id="{3F702C25-9422-48ED-83DD-A7ECCA2F39D2}"/>
                  </a:ext>
                </a:extLst>
              </p:cNvPr>
              <p:cNvSpPr/>
              <p:nvPr/>
            </p:nvSpPr>
            <p:spPr bwMode="auto">
              <a:xfrm>
                <a:off x="7788190"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Workspaces</a:t>
                </a:r>
              </a:p>
            </p:txBody>
          </p:sp>
          <p:pic>
            <p:nvPicPr>
              <p:cNvPr id="13" name="Picture 12">
                <a:extLst>
                  <a:ext uri="{FF2B5EF4-FFF2-40B4-BE49-F238E27FC236}">
                    <a16:creationId xmlns:a16="http://schemas.microsoft.com/office/drawing/2014/main" id="{6C8FF424-274F-434B-BBDD-AC84CACF1CC6}"/>
                  </a:ext>
                </a:extLst>
              </p:cNvPr>
              <p:cNvPicPr>
                <a:picLocks noChangeAspect="1"/>
              </p:cNvPicPr>
              <p:nvPr/>
            </p:nvPicPr>
            <p:blipFill>
              <a:blip r:embed="rId6">
                <a:duotone>
                  <a:prstClr val="black"/>
                  <a:schemeClr val="accent1">
                    <a:tint val="45000"/>
                    <a:satMod val="400000"/>
                  </a:schemeClr>
                </a:duotone>
              </a:blip>
              <a:stretch>
                <a:fillRect/>
              </a:stretch>
            </p:blipFill>
            <p:spPr>
              <a:xfrm>
                <a:off x="8396740" y="3074191"/>
                <a:ext cx="595799" cy="461666"/>
              </a:xfrm>
              <a:prstGeom prst="rect">
                <a:avLst/>
              </a:prstGeom>
            </p:spPr>
          </p:pic>
        </p:grpSp>
        <p:grpSp>
          <p:nvGrpSpPr>
            <p:cNvPr id="15" name="Group 14">
              <a:extLst>
                <a:ext uri="{FF2B5EF4-FFF2-40B4-BE49-F238E27FC236}">
                  <a16:creationId xmlns:a16="http://schemas.microsoft.com/office/drawing/2014/main" id="{A3C0D53A-3F89-40CC-AE40-03A947880CA1}"/>
                </a:ext>
              </a:extLst>
            </p:cNvPr>
            <p:cNvGrpSpPr/>
            <p:nvPr/>
          </p:nvGrpSpPr>
          <p:grpSpPr>
            <a:xfrm>
              <a:off x="7788190" y="5064775"/>
              <a:ext cx="1812898" cy="1011803"/>
              <a:chOff x="7764173" y="5054506"/>
              <a:chExt cx="1812898" cy="1011803"/>
            </a:xfrm>
          </p:grpSpPr>
          <p:sp>
            <p:nvSpPr>
              <p:cNvPr id="10" name="Rectangle: Rounded Corners 9">
                <a:extLst>
                  <a:ext uri="{FF2B5EF4-FFF2-40B4-BE49-F238E27FC236}">
                    <a16:creationId xmlns:a16="http://schemas.microsoft.com/office/drawing/2014/main" id="{34BF1CA6-D5AE-44C9-98BB-E9FF9810CECD}"/>
                  </a:ext>
                </a:extLst>
              </p:cNvPr>
              <p:cNvSpPr/>
              <p:nvPr/>
            </p:nvSpPr>
            <p:spPr bwMode="auto">
              <a:xfrm>
                <a:off x="7764173" y="5054506"/>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Notebooks</a:t>
                </a:r>
              </a:p>
            </p:txBody>
          </p:sp>
          <p:pic>
            <p:nvPicPr>
              <p:cNvPr id="10252" name="Picture 12" descr="Image result for Spark Notebooks icon">
                <a:extLst>
                  <a:ext uri="{FF2B5EF4-FFF2-40B4-BE49-F238E27FC236}">
                    <a16:creationId xmlns:a16="http://schemas.microsoft.com/office/drawing/2014/main" id="{88C639F0-1054-49AE-BB60-1699EF237E89}"/>
                  </a:ext>
                </a:extLst>
              </p:cNvPr>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420319" y="5598210"/>
                <a:ext cx="548640" cy="2926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Connector 16">
              <a:extLst>
                <a:ext uri="{FF2B5EF4-FFF2-40B4-BE49-F238E27FC236}">
                  <a16:creationId xmlns:a16="http://schemas.microsoft.com/office/drawing/2014/main" id="{E909559C-5C04-4C16-9F10-A8829182164D}"/>
                </a:ext>
              </a:extLst>
            </p:cNvPr>
            <p:cNvCxnSpPr>
              <a:cxnSpLocks/>
              <a:stCxn id="6" idx="3"/>
              <a:endCxn id="32" idx="1"/>
            </p:cNvCxnSpPr>
            <p:nvPr/>
          </p:nvCxnSpPr>
          <p:spPr>
            <a:xfrm>
              <a:off x="3922532" y="3339549"/>
              <a:ext cx="1114451"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72ABA-3BF7-48DC-BCE6-04F44427FA3C}"/>
                </a:ext>
              </a:extLst>
            </p:cNvPr>
            <p:cNvCxnSpPr>
              <a:cxnSpLocks/>
              <a:stCxn id="7" idx="2"/>
              <a:endCxn id="32" idx="0"/>
            </p:cNvCxnSpPr>
            <p:nvPr/>
          </p:nvCxnSpPr>
          <p:spPr>
            <a:xfrm>
              <a:off x="5976224" y="2767574"/>
              <a:ext cx="14305" cy="1168322"/>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775561-0554-4F20-B6C2-0A7A8300ABBF}"/>
                </a:ext>
              </a:extLst>
            </p:cNvPr>
            <p:cNvCxnSpPr>
              <a:cxnSpLocks/>
              <a:stCxn id="9" idx="3"/>
              <a:endCxn id="32" idx="3"/>
            </p:cNvCxnSpPr>
            <p:nvPr/>
          </p:nvCxnSpPr>
          <p:spPr>
            <a:xfrm flipV="1">
              <a:off x="3922532" y="4879270"/>
              <a:ext cx="1114451" cy="667759"/>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21201D-42F7-495F-A525-23C61744119F}"/>
                </a:ext>
              </a:extLst>
            </p:cNvPr>
            <p:cNvCxnSpPr>
              <a:cxnSpLocks/>
              <a:stCxn id="8" idx="1"/>
              <a:endCxn id="32" idx="7"/>
            </p:cNvCxnSpPr>
            <p:nvPr/>
          </p:nvCxnSpPr>
          <p:spPr>
            <a:xfrm flipH="1">
              <a:off x="6944074" y="3339549"/>
              <a:ext cx="844116"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2B2309-050B-444B-B3E3-F8960D842A4C}"/>
                </a:ext>
              </a:extLst>
            </p:cNvPr>
            <p:cNvCxnSpPr>
              <a:cxnSpLocks/>
              <a:stCxn id="10" idx="1"/>
              <a:endCxn id="32" idx="5"/>
            </p:cNvCxnSpPr>
            <p:nvPr/>
          </p:nvCxnSpPr>
          <p:spPr>
            <a:xfrm flipH="1" flipV="1">
              <a:off x="6944074" y="4879270"/>
              <a:ext cx="844116" cy="691407"/>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57BE93E-8FFB-4C69-988B-FE3A386E5BEB}"/>
                </a:ext>
              </a:extLst>
            </p:cNvPr>
            <p:cNvSpPr/>
            <p:nvPr/>
          </p:nvSpPr>
          <p:spPr bwMode="auto">
            <a:xfrm>
              <a:off x="4642012" y="3935896"/>
              <a:ext cx="2697033" cy="1105231"/>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Azure Databricks</a:t>
              </a:r>
            </a:p>
          </p:txBody>
        </p:sp>
      </p:grpSp>
    </p:spTree>
    <p:extLst>
      <p:ext uri="{BB962C8B-B14F-4D97-AF65-F5344CB8AC3E}">
        <p14:creationId xmlns:p14="http://schemas.microsoft.com/office/powerpoint/2010/main" val="174491643"/>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2490651" y="2610217"/>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6631259" y="2641905"/>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5907776" y="2418328"/>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759" y="2329215"/>
            <a:ext cx="1191090" cy="438134"/>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296" y="2425914"/>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2490651" y="2955837"/>
            <a:ext cx="7096969" cy="746373"/>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436605" y="4596605"/>
            <a:ext cx="198046" cy="29476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801142" y="4054876"/>
            <a:ext cx="9307072" cy="2400657"/>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Blob Storage)</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384734" y="5103626"/>
            <a:ext cx="331118" cy="310818"/>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438661" y="6164334"/>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332513" y="4112110"/>
            <a:ext cx="435092" cy="227576"/>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383591" y="5676218"/>
            <a:ext cx="333405" cy="265916"/>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0997231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627" r="16667" b="29721"/>
          <a:stretch/>
        </p:blipFill>
        <p:spPr>
          <a:xfrm>
            <a:off x="4391557" y="1081053"/>
            <a:ext cx="3419856" cy="2088867"/>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0576" r="2460" b="29778"/>
          <a:stretch/>
        </p:blipFill>
        <p:spPr>
          <a:xfrm>
            <a:off x="514682" y="1081052"/>
            <a:ext cx="3419856" cy="208015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6232" t="14392" r="9596" b="26814"/>
          <a:stretch/>
        </p:blipFill>
        <p:spPr>
          <a:xfrm>
            <a:off x="8266978" y="1081051"/>
            <a:ext cx="3419856" cy="2088869"/>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386301" y="218955"/>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Azure </a:t>
            </a:r>
            <a:r>
              <a:rPr kumimoji="0" lang="en-US" sz="4400" b="0" i="0" u="none" strike="noStrike" kern="1200" cap="none" spc="0" normalizeH="0" baseline="0" noProof="0" dirty="0" err="1">
                <a:ln>
                  <a:noFill/>
                </a:ln>
                <a:solidFill>
                  <a:srgbClr val="0078D6"/>
                </a:solidFill>
                <a:effectLst/>
                <a:uLnTx/>
                <a:uFillTx/>
                <a:latin typeface="Segoe UI" panose="020B0502040204020203" pitchFamily="34" charset="0"/>
                <a:ea typeface="+mn-ea"/>
                <a:cs typeface="Segoe UI" panose="020B0502040204020203" pitchFamily="34" charset="0"/>
              </a:rPr>
              <a:t>Databricks</a:t>
            </a: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526774" y="6422445"/>
            <a:ext cx="11121887"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4797684" y="6253168"/>
            <a:ext cx="2580065" cy="338554"/>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Unified analytics p</a:t>
            </a:r>
            <a:r>
              <a:rPr kumimoji="0" lang="en-US" sz="1600" b="1" i="0" u="none" strike="noStrike" kern="1200" cap="none" spc="0" normalizeH="0" baseline="0" noProof="0" dirty="0" err="1">
                <a:ln>
                  <a:noFill/>
                </a:ln>
                <a:solidFill>
                  <a:srgbClr val="0078D6"/>
                </a:solidFill>
                <a:effectLst/>
                <a:uLnTx/>
                <a:uFillTx/>
                <a:latin typeface="Segoe UI Semibold" charset="0"/>
                <a:ea typeface="Segoe UI Semibold" charset="0"/>
                <a:cs typeface="Segoe UI Semibold" charset="0"/>
              </a:rPr>
              <a:t>latform</a:t>
            </a:r>
            <a:endPar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E6290500-71AB-415C-BFC9-02F68E07D7CB}"/>
              </a:ext>
            </a:extLst>
          </p:cNvPr>
          <p:cNvSpPr/>
          <p:nvPr/>
        </p:nvSpPr>
        <p:spPr>
          <a:xfrm>
            <a:off x="519254" y="3476776"/>
            <a:ext cx="3410712" cy="26893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Integrated workspace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Easy data exploration</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Collaborative experience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Interactive dashboards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Faster insights</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Best Spark &amp; s</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Databricks</a:t>
            </a: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managed Spark</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4396129" y="3476777"/>
            <a:ext cx="3410712" cy="26888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Improved ETL performance</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Zero management clusters, </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serverless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Easy to schedule jobs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Automated workflows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Enhanced monitoring &amp; troubleshooting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Automated alerts &amp; easy access to logs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Zero Management Spark</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Cluster democratization (s</a:t>
            </a:r>
            <a:r>
              <a:rPr kumimoji="0" lang="en-US" sz="1200" b="1" i="0" u="none" strike="noStrike" kern="1200" cap="none" spc="0" normalizeH="0" baseline="0" noProof="0" dirty="0" err="1">
                <a:ln>
                  <a:noFill/>
                </a:ln>
                <a:solidFill>
                  <a:srgbClr val="505050"/>
                </a:solidFill>
                <a:effectLst/>
                <a:uLnTx/>
                <a:uFillTx/>
                <a:latin typeface="Segoe UI Semibold" charset="0"/>
                <a:ea typeface="Segoe UI Semibold" charset="0"/>
                <a:cs typeface="Segoe UI Semibold" charset="0"/>
              </a:rPr>
              <a:t>erverless</a:t>
            </a: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t>
            </a:r>
          </a:p>
        </p:txBody>
      </p:sp>
      <p:sp>
        <p:nvSpPr>
          <p:cNvPr id="43" name="Rectangle 42">
            <a:extLst>
              <a:ext uri="{FF2B5EF4-FFF2-40B4-BE49-F238E27FC236}">
                <a16:creationId xmlns:a16="http://schemas.microsoft.com/office/drawing/2014/main" id="{5DAFEC04-A886-4789-86B3-3377B7595779}"/>
              </a:ext>
            </a:extLst>
          </p:cNvPr>
          <p:cNvSpPr/>
          <p:nvPr/>
        </p:nvSpPr>
        <p:spPr>
          <a:xfrm>
            <a:off x="8271550" y="3476776"/>
            <a:ext cx="3410712" cy="26888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collaborative analytics platform accelerating time to market</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 dev-ops required</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Enterprise grade security</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Encryption</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End-to-end auditing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Role-based control</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Compliance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25081" y="6465632"/>
            <a:ext cx="3949700" cy="34824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33450092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10285644" y="3105141"/>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10692067" y="2243660"/>
            <a:ext cx="815118" cy="823994"/>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8488048" y="2435675"/>
            <a:ext cx="756506" cy="652052"/>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6510314" y="3107869"/>
            <a:ext cx="1428598" cy="57708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Mllib</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SparklyR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7649038" y="2816307"/>
            <a:ext cx="72882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9290312" y="2816307"/>
            <a:ext cx="9562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8114143" y="3107869"/>
            <a:ext cx="142859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7224615" y="4032665"/>
            <a:ext cx="3883496" cy="55917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2223154" y="2349006"/>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69240" y="4837252"/>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69241" y="2574058"/>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4977247" y="2816307"/>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9464404" y="4908620"/>
            <a:ext cx="122766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4012021" y="3107869"/>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4600409" y="4823844"/>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133">
            <a:extLst>
              <a:ext uri="{FF2B5EF4-FFF2-40B4-BE49-F238E27FC236}">
                <a16:creationId xmlns:a16="http://schemas.microsoft.com/office/drawing/2014/main" id="{977DD768-FD47-48CD-85E6-8CAADDA0BD91}"/>
              </a:ext>
            </a:extLst>
          </p:cNvPr>
          <p:cNvSpPr/>
          <p:nvPr/>
        </p:nvSpPr>
        <p:spPr>
          <a:xfrm>
            <a:off x="7906689" y="5216011"/>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680364" y="3107869"/>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680364" y="504818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532295" y="4337783"/>
            <a:ext cx="1064771" cy="406286"/>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472963" y="2148701"/>
            <a:ext cx="1167152" cy="34872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4283217" y="2571696"/>
            <a:ext cx="554226" cy="494220"/>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8563366" y="4415746"/>
            <a:ext cx="732312" cy="71916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961237" y="2578463"/>
            <a:ext cx="485337" cy="487453"/>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5800030" y="2122086"/>
            <a:ext cx="1307539" cy="37869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3579975" y="4827388"/>
            <a:ext cx="4767293" cy="57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3579974" y="2818806"/>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2324531" y="2818806"/>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2324531" y="4825722"/>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961237" y="4509903"/>
            <a:ext cx="485337" cy="487453"/>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10366072" y="529580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10773423" y="4591839"/>
            <a:ext cx="669375" cy="52656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6926976" y="2607321"/>
            <a:ext cx="595274" cy="485668"/>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944079"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8264441" y="178073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6436734" y="176262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3899192" y="1770699"/>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2446248" y="1762622"/>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10403867" y="177861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952005"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7187433" y="3673641"/>
            <a:ext cx="1159837" cy="862993"/>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513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24416" y="3185486"/>
            <a:ext cx="9859116" cy="1108608"/>
          </a:xfrm>
        </p:spPr>
        <p:txBody>
          <a:bodyPr/>
          <a:lstStyle/>
          <a:p>
            <a:r>
              <a:rPr lang="en-US" dirty="0"/>
              <a:t>Demo</a:t>
            </a:r>
          </a:p>
        </p:txBody>
      </p:sp>
    </p:spTree>
    <p:extLst>
      <p:ext uri="{BB962C8B-B14F-4D97-AF65-F5344CB8AC3E}">
        <p14:creationId xmlns:p14="http://schemas.microsoft.com/office/powerpoint/2010/main" val="3458453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1340152" y="986648"/>
            <a:ext cx="9859116" cy="1108608"/>
          </a:xfrm>
        </p:spPr>
        <p:txBody>
          <a:bodyPr/>
          <a:lstStyle/>
          <a:p>
            <a:r>
              <a:rPr lang="en-US" dirty="0"/>
              <a:t>It’s Time for a Closer Look</a:t>
            </a:r>
          </a:p>
        </p:txBody>
      </p:sp>
      <p:pic>
        <p:nvPicPr>
          <p:cNvPr id="2050" name="Picture 2" descr="See the source image">
            <a:extLst>
              <a:ext uri="{FF2B5EF4-FFF2-40B4-BE49-F238E27FC236}">
                <a16:creationId xmlns:a16="http://schemas.microsoft.com/office/drawing/2014/main" id="{6491DFD9-41EF-4E73-A2CB-4AF3975D8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526" y="3101306"/>
            <a:ext cx="28575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8463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84DFDD-CB7F-444D-8FAC-96478BAB3362}"/>
              </a:ext>
            </a:extLst>
          </p:cNvPr>
          <p:cNvPicPr>
            <a:picLocks noChangeAspect="1"/>
          </p:cNvPicPr>
          <p:nvPr/>
        </p:nvPicPr>
        <p:blipFill>
          <a:blip r:embed="rId3"/>
          <a:stretch>
            <a:fillRect/>
          </a:stretch>
        </p:blipFill>
        <p:spPr>
          <a:xfrm>
            <a:off x="1363773" y="353165"/>
            <a:ext cx="9841034" cy="6348105"/>
          </a:xfrm>
          <a:prstGeom prst="rect">
            <a:avLst/>
          </a:prstGeom>
        </p:spPr>
      </p:pic>
      <p:sp>
        <p:nvSpPr>
          <p:cNvPr id="4" name="Rectangle: Rounded Corners 3">
            <a:extLst>
              <a:ext uri="{FF2B5EF4-FFF2-40B4-BE49-F238E27FC236}">
                <a16:creationId xmlns:a16="http://schemas.microsoft.com/office/drawing/2014/main" id="{97C0BBF4-C69D-4254-9A7A-516510EA7A46}"/>
              </a:ext>
            </a:extLst>
          </p:cNvPr>
          <p:cNvSpPr/>
          <p:nvPr/>
        </p:nvSpPr>
        <p:spPr bwMode="auto">
          <a:xfrm>
            <a:off x="8718171" y="1897228"/>
            <a:ext cx="2179128" cy="1340922"/>
          </a:xfrm>
          <a:prstGeom prst="round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rPr>
              <a:t>Compute and Storage are Separate</a:t>
            </a:r>
          </a:p>
        </p:txBody>
      </p:sp>
    </p:spTree>
    <p:extLst>
      <p:ext uri="{BB962C8B-B14F-4D97-AF65-F5344CB8AC3E}">
        <p14:creationId xmlns:p14="http://schemas.microsoft.com/office/powerpoint/2010/main" val="281882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21241B-5F0F-4B7E-9044-DA56200F0BF8}"/>
              </a:ext>
            </a:extLst>
          </p:cNvPr>
          <p:cNvSpPr>
            <a:spLocks noGrp="1"/>
          </p:cNvSpPr>
          <p:nvPr>
            <p:ph type="title"/>
          </p:nvPr>
        </p:nvSpPr>
        <p:spPr>
          <a:xfrm>
            <a:off x="2492384" y="171497"/>
            <a:ext cx="6283417" cy="919072"/>
          </a:xfrm>
        </p:spPr>
        <p:txBody>
          <a:bodyPr/>
          <a:lstStyle/>
          <a:p>
            <a:r>
              <a:rPr lang="en-US" dirty="0"/>
              <a:t>Making Things Easier</a:t>
            </a:r>
          </a:p>
        </p:txBody>
      </p:sp>
      <p:pic>
        <p:nvPicPr>
          <p:cNvPr id="4098" name="Picture 2" descr="See the source image">
            <a:extLst>
              <a:ext uri="{FF2B5EF4-FFF2-40B4-BE49-F238E27FC236}">
                <a16:creationId xmlns:a16="http://schemas.microsoft.com/office/drawing/2014/main" id="{2DE6B071-3787-4BE5-A897-DE711F574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840" y="1495163"/>
            <a:ext cx="6380771" cy="4796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46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863F-73FB-4FD6-B5CE-CC8FBE27259D}"/>
              </a:ext>
            </a:extLst>
          </p:cNvPr>
          <p:cNvSpPr>
            <a:spLocks noGrp="1"/>
          </p:cNvSpPr>
          <p:nvPr>
            <p:ph type="title"/>
          </p:nvPr>
        </p:nvSpPr>
        <p:spPr/>
        <p:txBody>
          <a:bodyPr/>
          <a:lstStyle/>
          <a:p>
            <a:r>
              <a:rPr lang="en-US" dirty="0"/>
              <a:t>Azure Databricks – service home page</a:t>
            </a:r>
          </a:p>
        </p:txBody>
      </p:sp>
      <p:pic>
        <p:nvPicPr>
          <p:cNvPr id="3" name="Picture 2">
            <a:extLst>
              <a:ext uri="{FF2B5EF4-FFF2-40B4-BE49-F238E27FC236}">
                <a16:creationId xmlns:a16="http://schemas.microsoft.com/office/drawing/2014/main" id="{8AE5B25C-E759-46CE-B33F-3425511E65FA}"/>
              </a:ext>
            </a:extLst>
          </p:cNvPr>
          <p:cNvPicPr>
            <a:picLocks noChangeAspect="1"/>
          </p:cNvPicPr>
          <p:nvPr/>
        </p:nvPicPr>
        <p:blipFill>
          <a:blip r:embed="rId3"/>
          <a:stretch>
            <a:fillRect/>
          </a:stretch>
        </p:blipFill>
        <p:spPr>
          <a:xfrm>
            <a:off x="1734949" y="1113677"/>
            <a:ext cx="7930445" cy="5203233"/>
          </a:xfrm>
          <a:prstGeom prst="rect">
            <a:avLst/>
          </a:prstGeom>
        </p:spPr>
      </p:pic>
      <p:sp>
        <p:nvSpPr>
          <p:cNvPr id="4" name="Callout: Line 3">
            <a:extLst>
              <a:ext uri="{FF2B5EF4-FFF2-40B4-BE49-F238E27FC236}">
                <a16:creationId xmlns:a16="http://schemas.microsoft.com/office/drawing/2014/main" id="{8A874836-134D-48FC-A3AB-7F48FCBFED38}"/>
              </a:ext>
            </a:extLst>
          </p:cNvPr>
          <p:cNvSpPr/>
          <p:nvPr/>
        </p:nvSpPr>
        <p:spPr bwMode="auto">
          <a:xfrm>
            <a:off x="6384022" y="2013342"/>
            <a:ext cx="1971413" cy="369116"/>
          </a:xfrm>
          <a:prstGeom prst="borderCallout1">
            <a:avLst>
              <a:gd name="adj1" fmla="val 18750"/>
              <a:gd name="adj2" fmla="val -8333"/>
              <a:gd name="adj3" fmla="val 87500"/>
              <a:gd name="adj4" fmla="val -58759"/>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Search for Resource</a:t>
            </a:r>
          </a:p>
        </p:txBody>
      </p:sp>
    </p:spTree>
    <p:extLst>
      <p:ext uri="{BB962C8B-B14F-4D97-AF65-F5344CB8AC3E}">
        <p14:creationId xmlns:p14="http://schemas.microsoft.com/office/powerpoint/2010/main" val="84480300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863F-73FB-4FD6-B5CE-CC8FBE27259D}"/>
              </a:ext>
            </a:extLst>
          </p:cNvPr>
          <p:cNvSpPr>
            <a:spLocks noGrp="1"/>
          </p:cNvSpPr>
          <p:nvPr>
            <p:ph type="title"/>
          </p:nvPr>
        </p:nvSpPr>
        <p:spPr/>
        <p:txBody>
          <a:bodyPr/>
          <a:lstStyle/>
          <a:p>
            <a:r>
              <a:rPr lang="en-US" dirty="0"/>
              <a:t>Azure Databricks – service home page</a:t>
            </a:r>
          </a:p>
        </p:txBody>
      </p:sp>
      <p:pic>
        <p:nvPicPr>
          <p:cNvPr id="5" name="Picture 4">
            <a:extLst>
              <a:ext uri="{FF2B5EF4-FFF2-40B4-BE49-F238E27FC236}">
                <a16:creationId xmlns:a16="http://schemas.microsoft.com/office/drawing/2014/main" id="{46C06E9C-4E98-4698-B38B-1649DE4840BF}"/>
              </a:ext>
            </a:extLst>
          </p:cNvPr>
          <p:cNvPicPr>
            <a:picLocks noChangeAspect="1"/>
          </p:cNvPicPr>
          <p:nvPr/>
        </p:nvPicPr>
        <p:blipFill>
          <a:blip r:embed="rId3"/>
          <a:stretch>
            <a:fillRect/>
          </a:stretch>
        </p:blipFill>
        <p:spPr>
          <a:xfrm>
            <a:off x="838200" y="1215311"/>
            <a:ext cx="10515600" cy="5473048"/>
          </a:xfrm>
          <a:prstGeom prst="rect">
            <a:avLst/>
          </a:prstGeom>
          <a:effectLst/>
        </p:spPr>
      </p:pic>
    </p:spTree>
    <p:extLst>
      <p:ext uri="{BB962C8B-B14F-4D97-AF65-F5344CB8AC3E}">
        <p14:creationId xmlns:p14="http://schemas.microsoft.com/office/powerpoint/2010/main" val="206405586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8E23A2-685D-4119-A786-C41E0BBA2C9B}"/>
              </a:ext>
            </a:extLst>
          </p:cNvPr>
          <p:cNvSpPr>
            <a:spLocks noGrp="1"/>
          </p:cNvSpPr>
          <p:nvPr>
            <p:ph type="title"/>
          </p:nvPr>
        </p:nvSpPr>
        <p:spPr/>
        <p:txBody>
          <a:bodyPr/>
          <a:lstStyle/>
          <a:p>
            <a:r>
              <a:rPr lang="en-US" dirty="0"/>
              <a:t>Azure Databricks – creating a workspace</a:t>
            </a:r>
          </a:p>
        </p:txBody>
      </p:sp>
      <p:pic>
        <p:nvPicPr>
          <p:cNvPr id="5" name="Picture 4">
            <a:extLst>
              <a:ext uri="{FF2B5EF4-FFF2-40B4-BE49-F238E27FC236}">
                <a16:creationId xmlns:a16="http://schemas.microsoft.com/office/drawing/2014/main" id="{FD39E47D-C6EE-4A2A-BA2B-F1A70F7B5E62}"/>
              </a:ext>
            </a:extLst>
          </p:cNvPr>
          <p:cNvPicPr>
            <a:picLocks noChangeAspect="1"/>
          </p:cNvPicPr>
          <p:nvPr/>
        </p:nvPicPr>
        <p:blipFill>
          <a:blip r:embed="rId3"/>
          <a:stretch>
            <a:fillRect/>
          </a:stretch>
        </p:blipFill>
        <p:spPr>
          <a:xfrm>
            <a:off x="838200" y="1215311"/>
            <a:ext cx="10515600" cy="5470306"/>
          </a:xfrm>
          <a:prstGeom prst="rect">
            <a:avLst/>
          </a:prstGeom>
          <a:effectLst/>
        </p:spPr>
      </p:pic>
    </p:spTree>
    <p:extLst>
      <p:ext uri="{BB962C8B-B14F-4D97-AF65-F5344CB8AC3E}">
        <p14:creationId xmlns:p14="http://schemas.microsoft.com/office/powerpoint/2010/main" val="229783639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 name="Title 2">
            <a:extLst>
              <a:ext uri="{FF2B5EF4-FFF2-40B4-BE49-F238E27FC236}">
                <a16:creationId xmlns:a16="http://schemas.microsoft.com/office/drawing/2014/main" id="{8A18545C-D5E2-4CA7-AE90-F52DE09D9EF1}"/>
              </a:ext>
            </a:extLst>
          </p:cNvPr>
          <p:cNvSpPr>
            <a:spLocks noGrp="1"/>
          </p:cNvSpPr>
          <p:nvPr>
            <p:ph type="title"/>
          </p:nvPr>
        </p:nvSpPr>
        <p:spPr/>
        <p:txBody>
          <a:bodyPr/>
          <a:lstStyle/>
          <a:p>
            <a:r>
              <a:rPr lang="en-US" dirty="0"/>
              <a:t>Azure Databricks – workspace deployment</a:t>
            </a:r>
          </a:p>
        </p:txBody>
      </p:sp>
      <p:pic>
        <p:nvPicPr>
          <p:cNvPr id="4" name="Picture 3">
            <a:extLst>
              <a:ext uri="{FF2B5EF4-FFF2-40B4-BE49-F238E27FC236}">
                <a16:creationId xmlns:a16="http://schemas.microsoft.com/office/drawing/2014/main" id="{FE793B4D-60C3-464C-8F49-91008F416F1F}"/>
              </a:ext>
            </a:extLst>
          </p:cNvPr>
          <p:cNvPicPr>
            <a:picLocks noChangeAspect="1"/>
          </p:cNvPicPr>
          <p:nvPr/>
        </p:nvPicPr>
        <p:blipFill>
          <a:blip r:embed="rId3"/>
          <a:stretch>
            <a:fillRect/>
          </a:stretch>
        </p:blipFill>
        <p:spPr>
          <a:xfrm>
            <a:off x="850274" y="1215311"/>
            <a:ext cx="10515600" cy="5451212"/>
          </a:xfrm>
          <a:prstGeom prst="rect">
            <a:avLst/>
          </a:prstGeom>
          <a:effectLst/>
        </p:spPr>
      </p:pic>
    </p:spTree>
    <p:extLst>
      <p:ext uri="{BB962C8B-B14F-4D97-AF65-F5344CB8AC3E}">
        <p14:creationId xmlns:p14="http://schemas.microsoft.com/office/powerpoint/2010/main" val="396356799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0BB3B3-FD54-4E74-A1F3-EF44B07D8862}"/>
              </a:ext>
            </a:extLst>
          </p:cNvPr>
          <p:cNvPicPr>
            <a:picLocks noChangeAspect="1"/>
          </p:cNvPicPr>
          <p:nvPr/>
        </p:nvPicPr>
        <p:blipFill>
          <a:blip r:embed="rId3"/>
          <a:stretch>
            <a:fillRect/>
          </a:stretch>
        </p:blipFill>
        <p:spPr>
          <a:xfrm>
            <a:off x="167147" y="0"/>
            <a:ext cx="11699535" cy="6580989"/>
          </a:xfrm>
          <a:prstGeom prst="rect">
            <a:avLst/>
          </a:prstGeom>
        </p:spPr>
      </p:pic>
      <p:sp>
        <p:nvSpPr>
          <p:cNvPr id="6" name="Callout: Line 5">
            <a:extLst>
              <a:ext uri="{FF2B5EF4-FFF2-40B4-BE49-F238E27FC236}">
                <a16:creationId xmlns:a16="http://schemas.microsoft.com/office/drawing/2014/main" id="{9E636466-A88D-40FE-851B-1CB6729FF647}"/>
              </a:ext>
            </a:extLst>
          </p:cNvPr>
          <p:cNvSpPr/>
          <p:nvPr/>
        </p:nvSpPr>
        <p:spPr bwMode="auto">
          <a:xfrm>
            <a:off x="4060724" y="3736258"/>
            <a:ext cx="1435082" cy="511278"/>
          </a:xfrm>
          <a:prstGeom prst="borderCallout1">
            <a:avLst>
              <a:gd name="adj1" fmla="val 112981"/>
              <a:gd name="adj2" fmla="val 30035"/>
              <a:gd name="adj3" fmla="val 166346"/>
              <a:gd name="adj4" fmla="val 43198"/>
            </a:avLst>
          </a:prstGeom>
          <a:solidFill>
            <a:srgbClr val="7030A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Documentation</a:t>
            </a:r>
          </a:p>
        </p:txBody>
      </p:sp>
      <p:sp>
        <p:nvSpPr>
          <p:cNvPr id="7" name="Callout: Line 6">
            <a:extLst>
              <a:ext uri="{FF2B5EF4-FFF2-40B4-BE49-F238E27FC236}">
                <a16:creationId xmlns:a16="http://schemas.microsoft.com/office/drawing/2014/main" id="{AF6E24B9-A15A-4447-AA8E-E31594FAA9AB}"/>
              </a:ext>
            </a:extLst>
          </p:cNvPr>
          <p:cNvSpPr/>
          <p:nvPr/>
        </p:nvSpPr>
        <p:spPr bwMode="auto">
          <a:xfrm>
            <a:off x="9650362" y="3642851"/>
            <a:ext cx="1435082" cy="511278"/>
          </a:xfrm>
          <a:prstGeom prst="borderCallout1">
            <a:avLst>
              <a:gd name="adj1" fmla="val 112981"/>
              <a:gd name="adj2" fmla="val 30035"/>
              <a:gd name="adj3" fmla="val 189423"/>
              <a:gd name="adj4" fmla="val -12298"/>
            </a:avLst>
          </a:prstGeom>
          <a:solidFill>
            <a:srgbClr val="7030A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Quick Start</a:t>
            </a:r>
          </a:p>
        </p:txBody>
      </p:sp>
      <p:sp>
        <p:nvSpPr>
          <p:cNvPr id="8" name="Rectangle 7">
            <a:extLst>
              <a:ext uri="{FF2B5EF4-FFF2-40B4-BE49-F238E27FC236}">
                <a16:creationId xmlns:a16="http://schemas.microsoft.com/office/drawing/2014/main" id="{084C55BA-7E47-41B6-923C-60446F6F0A3E}"/>
              </a:ext>
            </a:extLst>
          </p:cNvPr>
          <p:cNvSpPr/>
          <p:nvPr/>
        </p:nvSpPr>
        <p:spPr bwMode="auto">
          <a:xfrm>
            <a:off x="3765753" y="1017535"/>
            <a:ext cx="5742039" cy="567063"/>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Help All Along the Way</a:t>
            </a:r>
          </a:p>
        </p:txBody>
      </p:sp>
    </p:spTree>
    <p:extLst>
      <p:ext uri="{BB962C8B-B14F-4D97-AF65-F5344CB8AC3E}">
        <p14:creationId xmlns:p14="http://schemas.microsoft.com/office/powerpoint/2010/main" val="351880069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 name="Title 2">
            <a:extLst>
              <a:ext uri="{FF2B5EF4-FFF2-40B4-BE49-F238E27FC236}">
                <a16:creationId xmlns:a16="http://schemas.microsoft.com/office/drawing/2014/main" id="{72853FBB-C276-4633-9A50-36F3F8087D51}"/>
              </a:ext>
            </a:extLst>
          </p:cNvPr>
          <p:cNvSpPr>
            <a:spLocks noGrp="1"/>
          </p:cNvSpPr>
          <p:nvPr>
            <p:ph type="title"/>
          </p:nvPr>
        </p:nvSpPr>
        <p:spPr/>
        <p:txBody>
          <a:bodyPr/>
          <a:lstStyle/>
          <a:p>
            <a:r>
              <a:rPr lang="en-US" dirty="0"/>
              <a:t>Azure Databricks – workspace home page</a:t>
            </a:r>
          </a:p>
        </p:txBody>
      </p:sp>
      <p:pic>
        <p:nvPicPr>
          <p:cNvPr id="5" name="Picture 4">
            <a:extLst>
              <a:ext uri="{FF2B5EF4-FFF2-40B4-BE49-F238E27FC236}">
                <a16:creationId xmlns:a16="http://schemas.microsoft.com/office/drawing/2014/main" id="{5A4B2389-D5BB-4706-82FA-B335DB414581}"/>
              </a:ext>
            </a:extLst>
          </p:cNvPr>
          <p:cNvPicPr>
            <a:picLocks noChangeAspect="1"/>
          </p:cNvPicPr>
          <p:nvPr/>
        </p:nvPicPr>
        <p:blipFill>
          <a:blip r:embed="rId3"/>
          <a:stretch>
            <a:fillRect/>
          </a:stretch>
        </p:blipFill>
        <p:spPr>
          <a:xfrm>
            <a:off x="838200" y="1215311"/>
            <a:ext cx="10515600" cy="5462080"/>
          </a:xfrm>
          <a:prstGeom prst="rect">
            <a:avLst/>
          </a:prstGeom>
          <a:effectLst/>
        </p:spPr>
      </p:pic>
    </p:spTree>
    <p:extLst>
      <p:ext uri="{BB962C8B-B14F-4D97-AF65-F5344CB8AC3E}">
        <p14:creationId xmlns:p14="http://schemas.microsoft.com/office/powerpoint/2010/main" val="182875523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3009561" y="1021126"/>
            <a:ext cx="6629390" cy="1108608"/>
          </a:xfrm>
        </p:spPr>
        <p:txBody>
          <a:bodyPr/>
          <a:lstStyle/>
          <a:p>
            <a:r>
              <a:rPr lang="en-US" dirty="0"/>
              <a:t>A Deeper Dive</a:t>
            </a:r>
          </a:p>
        </p:txBody>
      </p:sp>
      <p:pic>
        <p:nvPicPr>
          <p:cNvPr id="3074" name="Picture 2" descr="See the source image">
            <a:extLst>
              <a:ext uri="{FF2B5EF4-FFF2-40B4-BE49-F238E27FC236}">
                <a16:creationId xmlns:a16="http://schemas.microsoft.com/office/drawing/2014/main" id="{F2972D3C-D0F0-4AE9-9077-0D9B5D59B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58" y="2671067"/>
            <a:ext cx="30099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6240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24FD57-A5B0-4631-A64C-61D5452B61B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Clusters</a:t>
            </a:r>
          </a:p>
        </p:txBody>
      </p:sp>
      <p:sp>
        <p:nvSpPr>
          <p:cNvPr id="7" name="Rectangle 6">
            <a:extLst>
              <a:ext uri="{FF2B5EF4-FFF2-40B4-BE49-F238E27FC236}">
                <a16:creationId xmlns:a16="http://schemas.microsoft.com/office/drawing/2014/main" id="{3D94A7F1-CF57-4BBA-8852-31F3AD147112}"/>
              </a:ext>
            </a:extLst>
          </p:cNvPr>
          <p:cNvSpPr/>
          <p:nvPr/>
        </p:nvSpPr>
        <p:spPr>
          <a:xfrm>
            <a:off x="556374" y="2364297"/>
            <a:ext cx="6190707" cy="2956900"/>
          </a:xfrm>
          <a:prstGeom prst="rect">
            <a:avLst/>
          </a:prstGeom>
        </p:spPr>
        <p:txBody>
          <a:bodyPr wrap="square" anchor="ctr">
            <a:spAutoFit/>
          </a:bodyPr>
          <a:lstStyle/>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the set of Azure Linux VMs that host the Spark Worker and Driver Nodes</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Your Spark application code (i.e. Jobs) runs on the provisioned clusters. </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launched in your subscription—but are managed through the Azure Databricks portal.</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provides a comprehensive set of graphical wizards to manage the complete lifecycle of clusters—from creation to termination. </a:t>
            </a:r>
          </a:p>
        </p:txBody>
      </p:sp>
      <p:pic>
        <p:nvPicPr>
          <p:cNvPr id="2050" name="Picture 2" descr="https://openclipart.org/image/2400px/svg_to_png/166415/cluster.png">
            <a:extLst>
              <a:ext uri="{FF2B5EF4-FFF2-40B4-BE49-F238E27FC236}">
                <a16:creationId xmlns:a16="http://schemas.microsoft.com/office/drawing/2014/main" id="{656F24EA-C2F3-44DD-B529-A72376582F77}"/>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92236" y="2557426"/>
            <a:ext cx="2444086" cy="24440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611E6644-0DC9-48D5-9075-A96D9D5C8A53}"/>
              </a:ext>
            </a:extLst>
          </p:cNvPr>
          <p:cNvPicPr>
            <a:picLocks noChangeAspect="1"/>
          </p:cNvPicPr>
          <p:nvPr/>
        </p:nvPicPr>
        <p:blipFill>
          <a:blip r:embed="rId4"/>
          <a:stretch>
            <a:fillRect/>
          </a:stretch>
        </p:blipFill>
        <p:spPr>
          <a:xfrm>
            <a:off x="8789371" y="4220240"/>
            <a:ext cx="331503" cy="271529"/>
          </a:xfrm>
          <a:prstGeom prst="rect">
            <a:avLst/>
          </a:prstGeom>
          <a:ln>
            <a:noFill/>
          </a:ln>
        </p:spPr>
      </p:pic>
      <p:pic>
        <p:nvPicPr>
          <p:cNvPr id="14" name="Picture 13">
            <a:extLst>
              <a:ext uri="{FF2B5EF4-FFF2-40B4-BE49-F238E27FC236}">
                <a16:creationId xmlns:a16="http://schemas.microsoft.com/office/drawing/2014/main" id="{75609A02-AF20-4C27-91DD-44E9BEB9C92D}"/>
              </a:ext>
            </a:extLst>
          </p:cNvPr>
          <p:cNvPicPr>
            <a:picLocks noChangeAspect="1"/>
          </p:cNvPicPr>
          <p:nvPr/>
        </p:nvPicPr>
        <p:blipFill>
          <a:blip r:embed="rId4"/>
          <a:stretch>
            <a:fillRect/>
          </a:stretch>
        </p:blipFill>
        <p:spPr>
          <a:xfrm>
            <a:off x="9440969" y="4220239"/>
            <a:ext cx="331503" cy="271529"/>
          </a:xfrm>
          <a:prstGeom prst="rect">
            <a:avLst/>
          </a:prstGeom>
          <a:ln>
            <a:noFill/>
          </a:ln>
        </p:spPr>
      </p:pic>
      <p:pic>
        <p:nvPicPr>
          <p:cNvPr id="11" name="Picture 10">
            <a:extLst>
              <a:ext uri="{FF2B5EF4-FFF2-40B4-BE49-F238E27FC236}">
                <a16:creationId xmlns:a16="http://schemas.microsoft.com/office/drawing/2014/main" id="{874D4A8C-7463-42C5-8983-F42799FE65C0}"/>
              </a:ext>
            </a:extLst>
          </p:cNvPr>
          <p:cNvPicPr>
            <a:picLocks noChangeAspect="1"/>
          </p:cNvPicPr>
          <p:nvPr/>
        </p:nvPicPr>
        <p:blipFill>
          <a:blip r:embed="rId4"/>
          <a:stretch>
            <a:fillRect/>
          </a:stretch>
        </p:blipFill>
        <p:spPr>
          <a:xfrm>
            <a:off x="10092567" y="4220238"/>
            <a:ext cx="331503" cy="271529"/>
          </a:xfrm>
          <a:prstGeom prst="rect">
            <a:avLst/>
          </a:prstGeom>
          <a:ln>
            <a:noFill/>
          </a:ln>
        </p:spPr>
      </p:pic>
    </p:spTree>
    <p:extLst>
      <p:ext uri="{BB962C8B-B14F-4D97-AF65-F5344CB8AC3E}">
        <p14:creationId xmlns:p14="http://schemas.microsoft.com/office/powerpoint/2010/main" val="36022695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F5313-EAC2-451B-9729-088C36D3F5E4}"/>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 Creation</a:t>
            </a:r>
          </a:p>
        </p:txBody>
      </p:sp>
      <p:sp>
        <p:nvSpPr>
          <p:cNvPr id="6" name="Rectangle 5">
            <a:extLst>
              <a:ext uri="{FF2B5EF4-FFF2-40B4-BE49-F238E27FC236}">
                <a16:creationId xmlns:a16="http://schemas.microsoft.com/office/drawing/2014/main" id="{8EB633DE-3838-4AA6-B35B-9C5F5677EF28}"/>
              </a:ext>
            </a:extLst>
          </p:cNvPr>
          <p:cNvSpPr/>
          <p:nvPr/>
        </p:nvSpPr>
        <p:spPr>
          <a:xfrm>
            <a:off x="266920" y="1447612"/>
            <a:ext cx="4742921" cy="3142399"/>
          </a:xfrm>
          <a:prstGeom prst="rect">
            <a:avLst/>
          </a:prstGeom>
        </p:spPr>
        <p:txBody>
          <a:bodyPr wrap="square">
            <a:spAutoFit/>
          </a:bodyPr>
          <a:lstStyle/>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 can create two types of clusters – </a:t>
            </a:r>
            <a:r>
              <a:rPr lang="en-US" sz="1600" i="1" kern="0" dirty="0">
                <a:solidFill>
                  <a:schemeClr val="bg2">
                    <a:lumMod val="25000"/>
                  </a:schemeClr>
                </a:solidFill>
                <a:latin typeface="Segoe UI Semilight" panose="020B0402040204020203" pitchFamily="34" charset="0"/>
                <a:cs typeface="Segoe UI Semilight" panose="020B0402040204020203" pitchFamily="34" charset="0"/>
              </a:rPr>
              <a:t>Standard</a:t>
            </a:r>
            <a:r>
              <a:rPr lang="en-US" sz="1600" kern="0" dirty="0">
                <a:solidFill>
                  <a:schemeClr val="bg2">
                    <a:lumMod val="25000"/>
                  </a:schemeClr>
                </a:solidFill>
                <a:latin typeface="Segoe UI Semilight" panose="020B0402040204020203" pitchFamily="34" charset="0"/>
                <a:cs typeface="Segoe UI Semilight" panose="020B0402040204020203" pitchFamily="34" charset="0"/>
              </a:rPr>
              <a:t> and </a:t>
            </a:r>
            <a:r>
              <a:rPr lang="en-US" sz="1600" i="1" kern="0" dirty="0">
                <a:solidFill>
                  <a:schemeClr val="bg2">
                    <a:lumMod val="25000"/>
                  </a:schemeClr>
                </a:solidFill>
                <a:latin typeface="Segoe UI Semilight" panose="020B0402040204020203" pitchFamily="34" charset="0"/>
                <a:cs typeface="Segoe UI Semilight" panose="020B0402040204020203" pitchFamily="34" charset="0"/>
              </a:rPr>
              <a:t>Serverless Pool </a:t>
            </a:r>
            <a:r>
              <a:rPr lang="en-US" sz="1600" kern="0" dirty="0">
                <a:solidFill>
                  <a:schemeClr val="bg2">
                    <a:lumMod val="25000"/>
                  </a:schemeClr>
                </a:solidFill>
                <a:latin typeface="Segoe UI Semilight" panose="020B0402040204020203" pitchFamily="34" charset="0"/>
                <a:cs typeface="Segoe UI Semilight" panose="020B0402040204020203" pitchFamily="34" charset="0"/>
              </a:rPr>
              <a:t>(see next slide)</a:t>
            </a:r>
          </a:p>
          <a:p>
            <a:pPr marL="285750" lvl="1" indent="-285750" defTabSz="914367">
              <a:lnSpc>
                <a:spcPct val="90000"/>
              </a:lnSpc>
              <a:spcBef>
                <a:spcPts val="600"/>
              </a:spcBef>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 While creating a cluster you can specify:</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Number of nodes</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Autoscaling and Auto Termination policy</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Auto Termination policy</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Spark Configuration details </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The Azure VM instance types for the Driver and Worker Nodes </a:t>
            </a:r>
          </a:p>
          <a:p>
            <a:pPr marL="635000" lvl="2" indent="-177800" defTabSz="914367">
              <a:lnSpc>
                <a:spcPct val="90000"/>
              </a:lnSpc>
              <a:spcBef>
                <a:spcPts val="576"/>
              </a:spcBef>
              <a:spcAft>
                <a:spcPts val="600"/>
              </a:spcAft>
              <a:buClr>
                <a:schemeClr val="accent1"/>
              </a:buClr>
              <a:buFont typeface="Arial" panose="020B0604020202020204" pitchFamily="34" charset="0"/>
              <a:buChar char="•"/>
              <a:tabLst>
                <a:tab pos="632806" algn="l"/>
              </a:tabLst>
            </a:pPr>
            <a:endParaRPr lang="en-US" sz="1600" kern="0" dirty="0">
              <a:solidFill>
                <a:schemeClr val="bg2">
                  <a:lumMod val="25000"/>
                </a:schemeClr>
              </a:solidFill>
            </a:endParaRPr>
          </a:p>
        </p:txBody>
      </p:sp>
      <p:pic>
        <p:nvPicPr>
          <p:cNvPr id="9" name="Picture 8">
            <a:extLst>
              <a:ext uri="{FF2B5EF4-FFF2-40B4-BE49-F238E27FC236}">
                <a16:creationId xmlns:a16="http://schemas.microsoft.com/office/drawing/2014/main" id="{2E3C761B-DF7C-44FB-9846-76C79DCE44BF}"/>
              </a:ext>
            </a:extLst>
          </p:cNvPr>
          <p:cNvPicPr>
            <a:picLocks noChangeAspect="1"/>
          </p:cNvPicPr>
          <p:nvPr/>
        </p:nvPicPr>
        <p:blipFill>
          <a:blip r:embed="rId3"/>
          <a:stretch>
            <a:fillRect/>
          </a:stretch>
        </p:blipFill>
        <p:spPr>
          <a:xfrm>
            <a:off x="2286262" y="4038122"/>
            <a:ext cx="2915809" cy="2637414"/>
          </a:xfrm>
          <a:prstGeom prst="rect">
            <a:avLst/>
          </a:prstGeom>
          <a:ln>
            <a:solidFill>
              <a:srgbClr val="002060"/>
            </a:solidFill>
          </a:ln>
        </p:spPr>
      </p:pic>
      <p:grpSp>
        <p:nvGrpSpPr>
          <p:cNvPr id="11" name="Group 10">
            <a:extLst>
              <a:ext uri="{FF2B5EF4-FFF2-40B4-BE49-F238E27FC236}">
                <a16:creationId xmlns:a16="http://schemas.microsoft.com/office/drawing/2014/main" id="{BCFE0F27-CCDC-4A96-912B-D54775868DDA}"/>
              </a:ext>
            </a:extLst>
          </p:cNvPr>
          <p:cNvGrpSpPr/>
          <p:nvPr/>
        </p:nvGrpSpPr>
        <p:grpSpPr>
          <a:xfrm>
            <a:off x="6159505" y="1314657"/>
            <a:ext cx="5765575" cy="3760877"/>
            <a:chOff x="6159505" y="1612371"/>
            <a:chExt cx="5765575" cy="3760877"/>
          </a:xfrm>
        </p:grpSpPr>
        <p:grpSp>
          <p:nvGrpSpPr>
            <p:cNvPr id="5" name="Group 4">
              <a:extLst>
                <a:ext uri="{FF2B5EF4-FFF2-40B4-BE49-F238E27FC236}">
                  <a16:creationId xmlns:a16="http://schemas.microsoft.com/office/drawing/2014/main" id="{80700EF5-82FB-4B66-8895-65DAC9479701}"/>
                </a:ext>
              </a:extLst>
            </p:cNvPr>
            <p:cNvGrpSpPr/>
            <p:nvPr/>
          </p:nvGrpSpPr>
          <p:grpSpPr>
            <a:xfrm>
              <a:off x="6159505" y="1612371"/>
              <a:ext cx="5765575" cy="3420608"/>
              <a:chOff x="5136403" y="1484919"/>
              <a:chExt cx="6961960" cy="3956139"/>
            </a:xfrm>
          </p:grpSpPr>
          <p:pic>
            <p:nvPicPr>
              <p:cNvPr id="3" name="Picture 2">
                <a:extLst>
                  <a:ext uri="{FF2B5EF4-FFF2-40B4-BE49-F238E27FC236}">
                    <a16:creationId xmlns:a16="http://schemas.microsoft.com/office/drawing/2014/main" id="{F8B8A200-F15C-43C6-8920-405B7D1CBD6E}"/>
                  </a:ext>
                </a:extLst>
              </p:cNvPr>
              <p:cNvPicPr>
                <a:picLocks noChangeAspect="1"/>
              </p:cNvPicPr>
              <p:nvPr/>
            </p:nvPicPr>
            <p:blipFill>
              <a:blip r:embed="rId4"/>
              <a:stretch>
                <a:fillRect/>
              </a:stretch>
            </p:blipFill>
            <p:spPr>
              <a:xfrm>
                <a:off x="5136403" y="1484919"/>
                <a:ext cx="6961960" cy="3956139"/>
              </a:xfrm>
              <a:prstGeom prst="rect">
                <a:avLst/>
              </a:prstGeom>
              <a:ln>
                <a:solidFill>
                  <a:srgbClr val="002060"/>
                </a:solidFill>
              </a:ln>
            </p:spPr>
          </p:pic>
          <p:sp>
            <p:nvSpPr>
              <p:cNvPr id="4" name="Rectangle 3">
                <a:extLst>
                  <a:ext uri="{FF2B5EF4-FFF2-40B4-BE49-F238E27FC236}">
                    <a16:creationId xmlns:a16="http://schemas.microsoft.com/office/drawing/2014/main" id="{318440B9-7E94-4912-984A-8A73741124F2}"/>
                  </a:ext>
                </a:extLst>
              </p:cNvPr>
              <p:cNvSpPr/>
              <p:nvPr/>
            </p:nvSpPr>
            <p:spPr bwMode="auto">
              <a:xfrm>
                <a:off x="10564721" y="1507590"/>
                <a:ext cx="1518528" cy="28342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Box 9">
              <a:extLst>
                <a:ext uri="{FF2B5EF4-FFF2-40B4-BE49-F238E27FC236}">
                  <a16:creationId xmlns:a16="http://schemas.microsoft.com/office/drawing/2014/main" id="{38645D6D-5437-4A63-8180-48AC74F3F6F4}"/>
                </a:ext>
              </a:extLst>
            </p:cNvPr>
            <p:cNvSpPr txBox="1"/>
            <p:nvPr/>
          </p:nvSpPr>
          <p:spPr>
            <a:xfrm>
              <a:off x="6475413" y="4925433"/>
              <a:ext cx="4915448" cy="447815"/>
            </a:xfrm>
            <a:prstGeom prst="rect">
              <a:avLst/>
            </a:prstGeom>
            <a:noFill/>
          </p:spPr>
          <p:txBody>
            <a:bodyPr wrap="none" lIns="182880" tIns="146304" rIns="182880" bIns="146304" rtlCol="0">
              <a:spAutoFit/>
            </a:bodyPr>
            <a:lstStyle/>
            <a:p>
              <a:pPr>
                <a:lnSpc>
                  <a:spcPct val="90000"/>
                </a:lnSpc>
                <a:spcAft>
                  <a:spcPts val="600"/>
                </a:spcAft>
              </a:pPr>
              <a:r>
                <a:rPr lang="en-US" sz="1100" i="1" dirty="0">
                  <a:gradFill>
                    <a:gsLst>
                      <a:gs pos="2917">
                        <a:schemeClr val="tx1"/>
                      </a:gs>
                      <a:gs pos="30000">
                        <a:schemeClr val="tx1"/>
                      </a:gs>
                    </a:gsLst>
                    <a:lin ang="5400000" scaled="0"/>
                  </a:gradFill>
                  <a:cs typeface="Segoe UI Semibold" panose="020B0702040204020203" pitchFamily="34" charset="0"/>
                </a:rPr>
                <a:t>Graphical wizard in the Azure Databricks portal to create a Standard Cluster </a:t>
              </a:r>
            </a:p>
          </p:txBody>
        </p:sp>
      </p:grpSp>
    </p:spTree>
    <p:extLst>
      <p:ext uri="{BB962C8B-B14F-4D97-AF65-F5344CB8AC3E}">
        <p14:creationId xmlns:p14="http://schemas.microsoft.com/office/powerpoint/2010/main" val="23418122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C4184-C62E-4829-8148-4020544C18EB}"/>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Clusters: Auto Scaling and Auto Termination</a:t>
            </a:r>
          </a:p>
        </p:txBody>
      </p:sp>
      <p:sp>
        <p:nvSpPr>
          <p:cNvPr id="7" name="Text Placeholder 6">
            <a:extLst>
              <a:ext uri="{FF2B5EF4-FFF2-40B4-BE49-F238E27FC236}">
                <a16:creationId xmlns:a16="http://schemas.microsoft.com/office/drawing/2014/main" id="{4ADF2C67-B8B5-4BF7-BA64-4219F00B4307}"/>
              </a:ext>
            </a:extLst>
          </p:cNvPr>
          <p:cNvSpPr>
            <a:spLocks noGrp="1"/>
          </p:cNvSpPr>
          <p:nvPr>
            <p:ph type="body" sz="quarter" idx="11"/>
          </p:nvPr>
        </p:nvSpPr>
        <p:spPr>
          <a:xfrm>
            <a:off x="268461" y="990954"/>
            <a:ext cx="11655078" cy="461665"/>
          </a:xfrm>
        </p:spPr>
        <p:txBody>
          <a:bodyPr/>
          <a:lstStyle/>
          <a:p>
            <a:pPr algn="ctr"/>
            <a:r>
              <a:rPr lang="en-US" sz="2000" dirty="0"/>
              <a:t>Simplifies cluster management and reduces costs by eliminating wastage</a:t>
            </a:r>
          </a:p>
        </p:txBody>
      </p:sp>
      <p:sp>
        <p:nvSpPr>
          <p:cNvPr id="6" name="Rectangle 5">
            <a:extLst>
              <a:ext uri="{FF2B5EF4-FFF2-40B4-BE49-F238E27FC236}">
                <a16:creationId xmlns:a16="http://schemas.microsoft.com/office/drawing/2014/main" id="{4F081C6E-501E-46D8-8AE7-22560D0D94DA}"/>
              </a:ext>
            </a:extLst>
          </p:cNvPr>
          <p:cNvSpPr/>
          <p:nvPr/>
        </p:nvSpPr>
        <p:spPr>
          <a:xfrm>
            <a:off x="185599" y="1682925"/>
            <a:ext cx="5910401" cy="4670509"/>
          </a:xfrm>
          <a:prstGeom prst="rect">
            <a:avLst/>
          </a:prstGeom>
        </p:spPr>
        <p:txBody>
          <a:bodyPr wrap="square">
            <a:spAutoFit/>
          </a:bodyPr>
          <a:lstStyle/>
          <a:p>
            <a:pPr marL="0" lvl="1" defTabSz="914367">
              <a:lnSpc>
                <a:spcPts val="2100"/>
              </a:lnSpc>
              <a:spcBef>
                <a:spcPts val="576"/>
              </a:spcBef>
              <a:spcAft>
                <a:spcPts val="6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When creating Azure Databricks clusters you can choose Autoscaling and Auto Termination options.</a:t>
            </a:r>
          </a:p>
          <a:p>
            <a:pPr marL="0" lvl="1" defTabSz="914367">
              <a:lnSpc>
                <a:spcPts val="2100"/>
              </a:lnSpc>
              <a:spcBef>
                <a:spcPts val="576"/>
              </a:spcBef>
              <a:spcAft>
                <a:spcPts val="6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Autoscaling: Just specify the min and max number of clusters. Azure Databricks automatically scales up or down based on load.</a:t>
            </a:r>
          </a:p>
          <a:p>
            <a:pPr marL="0" lvl="1" defTabSz="914367">
              <a:lnSpc>
                <a:spcPts val="2100"/>
              </a:lnSpc>
              <a:spcBef>
                <a:spcPts val="576"/>
              </a:spcBef>
              <a:spcAft>
                <a:spcPts val="6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Auto Termination: After the specified minutes of inactivity the cluster is automatically terminated.</a:t>
            </a:r>
          </a:p>
          <a:p>
            <a:pPr marL="0" lvl="1" defTabSz="914367">
              <a:lnSpc>
                <a:spcPts val="2100"/>
              </a:lnSpc>
              <a:spcAft>
                <a:spcPts val="3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Benefits:</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You do not have to guess, or determine by trial and error, the correct number of nodes for the cluster</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As the workload changes you do not have to manually tweak the number of nodes</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You do not have to worry about wasting resources when the cluster is idle. You only pay for resource when they are actually being used</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You do not have to wait and watch for jobs to complete just so you can shutdown the clusters</a:t>
            </a:r>
          </a:p>
        </p:txBody>
      </p:sp>
      <p:grpSp>
        <p:nvGrpSpPr>
          <p:cNvPr id="9" name="Group 8">
            <a:extLst>
              <a:ext uri="{FF2B5EF4-FFF2-40B4-BE49-F238E27FC236}">
                <a16:creationId xmlns:a16="http://schemas.microsoft.com/office/drawing/2014/main" id="{725CF5ED-11E0-4C7F-8BB7-6922DEBFEBE0}"/>
              </a:ext>
            </a:extLst>
          </p:cNvPr>
          <p:cNvGrpSpPr/>
          <p:nvPr/>
        </p:nvGrpSpPr>
        <p:grpSpPr>
          <a:xfrm>
            <a:off x="6431028" y="1796281"/>
            <a:ext cx="5575373" cy="4247903"/>
            <a:chOff x="6431028" y="1796281"/>
            <a:chExt cx="5575373" cy="4247903"/>
          </a:xfrm>
        </p:grpSpPr>
        <p:pic>
          <p:nvPicPr>
            <p:cNvPr id="3" name="Picture 2">
              <a:extLst>
                <a:ext uri="{FF2B5EF4-FFF2-40B4-BE49-F238E27FC236}">
                  <a16:creationId xmlns:a16="http://schemas.microsoft.com/office/drawing/2014/main" id="{6C64DFC9-444B-4127-85B5-176F72F823F3}"/>
                </a:ext>
              </a:extLst>
            </p:cNvPr>
            <p:cNvPicPr>
              <a:picLocks noChangeAspect="1"/>
            </p:cNvPicPr>
            <p:nvPr/>
          </p:nvPicPr>
          <p:blipFill>
            <a:blip r:embed="rId3"/>
            <a:stretch>
              <a:fillRect/>
            </a:stretch>
          </p:blipFill>
          <p:spPr>
            <a:xfrm>
              <a:off x="6431028" y="1796281"/>
              <a:ext cx="5575373" cy="4247903"/>
            </a:xfrm>
            <a:prstGeom prst="rect">
              <a:avLst/>
            </a:prstGeom>
            <a:ln>
              <a:solidFill>
                <a:schemeClr val="accent2">
                  <a:lumMod val="90000"/>
                  <a:lumOff val="10000"/>
                </a:schemeClr>
              </a:solidFill>
            </a:ln>
          </p:spPr>
        </p:pic>
        <p:sp>
          <p:nvSpPr>
            <p:cNvPr id="4" name="Rectangle: Rounded Corners 3">
              <a:extLst>
                <a:ext uri="{FF2B5EF4-FFF2-40B4-BE49-F238E27FC236}">
                  <a16:creationId xmlns:a16="http://schemas.microsoft.com/office/drawing/2014/main" id="{A8155789-E817-4EAF-AC15-1631D078F2DA}"/>
                </a:ext>
              </a:extLst>
            </p:cNvPr>
            <p:cNvSpPr/>
            <p:nvPr/>
          </p:nvSpPr>
          <p:spPr bwMode="auto">
            <a:xfrm>
              <a:off x="6967577" y="4934737"/>
              <a:ext cx="2728086" cy="399436"/>
            </a:xfrm>
            <a:prstGeom prst="roundRect">
              <a:avLst/>
            </a:prstGeom>
            <a:noFill/>
            <a:ln w="12700">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8B72D252-E98F-49FF-B27F-751B7CA1C8CD}"/>
                </a:ext>
              </a:extLst>
            </p:cNvPr>
            <p:cNvSpPr/>
            <p:nvPr/>
          </p:nvSpPr>
          <p:spPr bwMode="auto">
            <a:xfrm>
              <a:off x="6967577" y="5366784"/>
              <a:ext cx="2719269" cy="667512"/>
            </a:xfrm>
            <a:prstGeom prst="roundRect">
              <a:avLst/>
            </a:prstGeom>
            <a:noFill/>
            <a:ln w="12700">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8BDF3B5-F3DE-4B32-9034-CC935E5681E8}"/>
                </a:ext>
              </a:extLst>
            </p:cNvPr>
            <p:cNvSpPr/>
            <p:nvPr/>
          </p:nvSpPr>
          <p:spPr bwMode="auto">
            <a:xfrm>
              <a:off x="10768760" y="1811395"/>
              <a:ext cx="1230084" cy="213888"/>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35856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21241B-5F0F-4B7E-9044-DA56200F0BF8}"/>
              </a:ext>
            </a:extLst>
          </p:cNvPr>
          <p:cNvSpPr>
            <a:spLocks noGrp="1"/>
          </p:cNvSpPr>
          <p:nvPr>
            <p:ph type="title"/>
          </p:nvPr>
        </p:nvSpPr>
        <p:spPr>
          <a:xfrm>
            <a:off x="2492384" y="171497"/>
            <a:ext cx="6283417" cy="919072"/>
          </a:xfrm>
        </p:spPr>
        <p:txBody>
          <a:bodyPr/>
          <a:lstStyle/>
          <a:p>
            <a:r>
              <a:rPr lang="en-US" dirty="0"/>
              <a:t>Making Things Easier</a:t>
            </a:r>
          </a:p>
        </p:txBody>
      </p:sp>
      <p:pic>
        <p:nvPicPr>
          <p:cNvPr id="5122" name="Picture 2" descr="See the source image">
            <a:extLst>
              <a:ext uri="{FF2B5EF4-FFF2-40B4-BE49-F238E27FC236}">
                <a16:creationId xmlns:a16="http://schemas.microsoft.com/office/drawing/2014/main" id="{64FC9BD1-591E-484B-9F9B-C8611EEDC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229" y="1272258"/>
            <a:ext cx="10206905" cy="5212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34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2F5C-D4A2-4151-9B06-E3F6918D75C4}"/>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Serverless Pool (Beta)</a:t>
            </a:r>
          </a:p>
        </p:txBody>
      </p:sp>
      <p:sp>
        <p:nvSpPr>
          <p:cNvPr id="4" name="Text Placeholder 3">
            <a:extLst>
              <a:ext uri="{FF2B5EF4-FFF2-40B4-BE49-F238E27FC236}">
                <a16:creationId xmlns:a16="http://schemas.microsoft.com/office/drawing/2014/main" id="{2D516163-A7CE-4EEA-9A7E-2356401B657C}"/>
              </a:ext>
            </a:extLst>
          </p:cNvPr>
          <p:cNvSpPr>
            <a:spLocks noGrp="1"/>
          </p:cNvSpPr>
          <p:nvPr>
            <p:ph type="body" sz="quarter" idx="11"/>
          </p:nvPr>
        </p:nvSpPr>
        <p:spPr>
          <a:xfrm>
            <a:off x="267684" y="940811"/>
            <a:ext cx="11655078" cy="461665"/>
          </a:xfrm>
        </p:spPr>
        <p:txBody>
          <a:bodyPr/>
          <a:lstStyle/>
          <a:p>
            <a:pPr algn="ctr"/>
            <a:r>
              <a:rPr lang="en-US" sz="2000" dirty="0">
                <a:solidFill>
                  <a:srgbClr val="0070C0"/>
                </a:solidFill>
                <a:latin typeface="Segoe UI Semilight" panose="020B0402040204020203" pitchFamily="34" charset="0"/>
              </a:rPr>
              <a:t>A  self-managed pool of cloud resources, auto-configured for interactive Spark workloads</a:t>
            </a:r>
          </a:p>
        </p:txBody>
      </p:sp>
      <p:sp>
        <p:nvSpPr>
          <p:cNvPr id="3" name="Text Placeholder 7">
            <a:extLst>
              <a:ext uri="{FF2B5EF4-FFF2-40B4-BE49-F238E27FC236}">
                <a16:creationId xmlns:a16="http://schemas.microsoft.com/office/drawing/2014/main" id="{4D85CDF0-DAC0-4983-AE62-DB6C8C2DAA0E}"/>
              </a:ext>
            </a:extLst>
          </p:cNvPr>
          <p:cNvSpPr txBox="1">
            <a:spLocks/>
          </p:cNvSpPr>
          <p:nvPr/>
        </p:nvSpPr>
        <p:spPr>
          <a:xfrm>
            <a:off x="365283" y="1889826"/>
            <a:ext cx="5336856" cy="1442919"/>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solidFill>
                <a:latin typeface="Segoe UI Semilight" panose="020B0402040204020203" pitchFamily="34" charset="0"/>
                <a:cs typeface="Segoe UI Semilight" panose="020B0402040204020203" pitchFamily="34" charset="0"/>
              </a:rPr>
              <a:t>You specify only the </a:t>
            </a:r>
            <a:r>
              <a:rPr lang="en-US" sz="1600" b="1" kern="0" dirty="0">
                <a:solidFill>
                  <a:schemeClr val="accent5"/>
                </a:solidFill>
                <a:latin typeface="Segoe UI Semilight" panose="020B0402040204020203" pitchFamily="34" charset="0"/>
                <a:cs typeface="Segoe UI Semilight" panose="020B0402040204020203" pitchFamily="34" charset="0"/>
              </a:rPr>
              <a:t>minimum</a:t>
            </a:r>
            <a:r>
              <a:rPr lang="en-US" sz="1600" kern="0" dirty="0">
                <a:solidFill>
                  <a:schemeClr val="accent5"/>
                </a:solidFill>
                <a:latin typeface="Segoe UI Semilight" panose="020B0402040204020203" pitchFamily="34" charset="0"/>
                <a:cs typeface="Segoe UI Semilight" panose="020B0402040204020203" pitchFamily="34" charset="0"/>
              </a:rPr>
              <a:t> and </a:t>
            </a:r>
            <a:r>
              <a:rPr lang="en-US" sz="1600" b="1" kern="0" dirty="0">
                <a:solidFill>
                  <a:schemeClr val="accent5"/>
                </a:solidFill>
                <a:latin typeface="Segoe UI Semilight" panose="020B0402040204020203" pitchFamily="34" charset="0"/>
                <a:cs typeface="Segoe UI Semilight" panose="020B0402040204020203" pitchFamily="34" charset="0"/>
              </a:rPr>
              <a:t>maximum</a:t>
            </a:r>
            <a:r>
              <a:rPr lang="en-US" sz="1600" kern="0" dirty="0">
                <a:solidFill>
                  <a:schemeClr val="accent5"/>
                </a:solidFill>
                <a:latin typeface="Segoe UI Semilight" panose="020B0402040204020203" pitchFamily="34" charset="0"/>
                <a:cs typeface="Segoe UI Semilight" panose="020B0402040204020203" pitchFamily="34" charset="0"/>
              </a:rPr>
              <a:t> number of nodes in the cluster—Azure Databricks provisions and adjusts the compute and local storage based on your usage.</a:t>
            </a:r>
          </a:p>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solidFill>
                <a:latin typeface="Segoe UI Semilight" panose="020B0402040204020203" pitchFamily="34" charset="0"/>
                <a:cs typeface="Segoe UI Semilight" panose="020B0402040204020203" pitchFamily="34" charset="0"/>
              </a:rPr>
              <a:t>Limitation: Currently works only for SQL and Python.</a:t>
            </a:r>
          </a:p>
        </p:txBody>
      </p:sp>
      <p:pic>
        <p:nvPicPr>
          <p:cNvPr id="6" name="Picture 5">
            <a:extLst>
              <a:ext uri="{FF2B5EF4-FFF2-40B4-BE49-F238E27FC236}">
                <a16:creationId xmlns:a16="http://schemas.microsoft.com/office/drawing/2014/main" id="{22AD6576-731A-4734-A74F-0C330F0284A1}"/>
              </a:ext>
            </a:extLst>
          </p:cNvPr>
          <p:cNvPicPr>
            <a:picLocks noChangeAspect="1"/>
          </p:cNvPicPr>
          <p:nvPr/>
        </p:nvPicPr>
        <p:blipFill>
          <a:blip r:embed="rId3"/>
          <a:stretch>
            <a:fillRect/>
          </a:stretch>
        </p:blipFill>
        <p:spPr>
          <a:xfrm>
            <a:off x="7225884" y="1662271"/>
            <a:ext cx="4313699" cy="1898027"/>
          </a:xfrm>
          <a:prstGeom prst="rect">
            <a:avLst/>
          </a:prstGeom>
          <a:ln>
            <a:solidFill>
              <a:schemeClr val="accent2">
                <a:lumMod val="90000"/>
                <a:lumOff val="10000"/>
              </a:schemeClr>
            </a:solidFill>
          </a:ln>
        </p:spPr>
      </p:pic>
      <p:graphicFrame>
        <p:nvGraphicFramePr>
          <p:cNvPr id="7" name="Table 6">
            <a:extLst>
              <a:ext uri="{FF2B5EF4-FFF2-40B4-BE49-F238E27FC236}">
                <a16:creationId xmlns:a16="http://schemas.microsoft.com/office/drawing/2014/main" id="{1B812C71-F4C8-48B7-8A7F-DAF9C0FC1BA9}"/>
              </a:ext>
            </a:extLst>
          </p:cNvPr>
          <p:cNvGraphicFramePr>
            <a:graphicFrameLocks noGrp="1"/>
          </p:cNvGraphicFramePr>
          <p:nvPr>
            <p:extLst/>
          </p:nvPr>
        </p:nvGraphicFramePr>
        <p:xfrm>
          <a:off x="558381" y="3723666"/>
          <a:ext cx="10981202" cy="2844822"/>
        </p:xfrm>
        <a:graphic>
          <a:graphicData uri="http://schemas.openxmlformats.org/drawingml/2006/table">
            <a:tbl>
              <a:tblPr firstRow="1" bandRow="1">
                <a:tableStyleId>{5C22544A-7EE6-4342-B048-85BDC9FD1C3A}</a:tableStyleId>
              </a:tblPr>
              <a:tblGrid>
                <a:gridCol w="1481352">
                  <a:extLst>
                    <a:ext uri="{9D8B030D-6E8A-4147-A177-3AD203B41FA5}">
                      <a16:colId xmlns:a16="http://schemas.microsoft.com/office/drawing/2014/main" val="1306361021"/>
                    </a:ext>
                  </a:extLst>
                </a:gridCol>
                <a:gridCol w="9499850">
                  <a:extLst>
                    <a:ext uri="{9D8B030D-6E8A-4147-A177-3AD203B41FA5}">
                      <a16:colId xmlns:a16="http://schemas.microsoft.com/office/drawing/2014/main" val="2503498939"/>
                    </a:ext>
                  </a:extLst>
                </a:gridCol>
              </a:tblGrid>
              <a:tr h="390728">
                <a:tc gridSpan="2">
                  <a:txBody>
                    <a:bodyPr/>
                    <a:lstStyle/>
                    <a:p>
                      <a:pPr marL="177800" marR="0" lvl="1" indent="-177800" algn="ctr" defTabSz="914367" rtl="0" eaLnBrk="1" fontAlgn="base" latinLnBrk="0" hangingPunct="1">
                        <a:lnSpc>
                          <a:spcPct val="90000"/>
                        </a:lnSpc>
                        <a:spcBef>
                          <a:spcPts val="576"/>
                        </a:spcBef>
                        <a:spcAft>
                          <a:spcPts val="600"/>
                        </a:spcAft>
                        <a:buClr>
                          <a:schemeClr val="accent1"/>
                        </a:buClr>
                        <a:buSzPct val="90000"/>
                        <a:buFont typeface="Arial" panose="020B0604020202020204" pitchFamily="34" charset="0"/>
                        <a:buChar char="•"/>
                        <a:tabLst>
                          <a:tab pos="632806" algn="l"/>
                        </a:tabLst>
                      </a:pPr>
                      <a:r>
                        <a:rPr lang="en-US" sz="1600" b="0" kern="0" spc="0" baseline="0" dirty="0">
                          <a:solidFill>
                            <a:schemeClr val="bg1"/>
                          </a:solidFill>
                          <a:latin typeface="+mn-lt"/>
                          <a:ea typeface="+mn-ea"/>
                          <a:cs typeface="+mn-cs"/>
                        </a:rPr>
                        <a:t>Benefits of Serverless Pool</a:t>
                      </a:r>
                    </a:p>
                  </a:txBody>
                  <a:tcPr anchor="ctr">
                    <a:lnB w="12700" cap="flat" cmpd="sng" algn="ctr">
                      <a:solidFill>
                        <a:schemeClr val="tx1">
                          <a:lumMod val="20000"/>
                          <a:lumOff val="80000"/>
                        </a:schemeClr>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2241255228"/>
                  </a:ext>
                </a:extLst>
              </a:tr>
              <a:tr h="851038">
                <a:tc>
                  <a:txBody>
                    <a:bodyPr/>
                    <a:lstStyle/>
                    <a:p>
                      <a:r>
                        <a:rPr lang="en-US" sz="1400" dirty="0">
                          <a:latin typeface="Segoe UI Semilight" panose="020B0402040204020203" pitchFamily="34" charset="0"/>
                          <a:cs typeface="Segoe UI Semilight" panose="020B0402040204020203" pitchFamily="34" charset="0"/>
                        </a:rPr>
                        <a:t>Auto-Configuration</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285750" lvl="3" indent="-285750" defTabSz="895769" fontAlgn="base">
                        <a:spcBef>
                          <a:spcPts val="0"/>
                        </a:spcBef>
                        <a:spcAft>
                          <a:spcPts val="294"/>
                        </a:spcAft>
                        <a:buClr>
                          <a:srgbClr val="0070C0"/>
                        </a:buClr>
                        <a:buFont typeface="Wingdings" panose="05000000000000000000" pitchFamily="2" charset="2"/>
                        <a:buChar char="§"/>
                        <a:tabLst>
                          <a:tab pos="632806" algn="l"/>
                        </a:tabLst>
                      </a:pPr>
                      <a:r>
                        <a:rPr lang="en-US" sz="14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chooses the best configuration for Spark to get the best performance</a:t>
                      </a:r>
                    </a:p>
                    <a:p>
                      <a:pPr marL="285750" lvl="3" indent="-285750" defTabSz="895769" fontAlgn="base">
                        <a:spcBef>
                          <a:spcPts val="0"/>
                        </a:spcBef>
                        <a:spcAft>
                          <a:spcPts val="294"/>
                        </a:spcAft>
                        <a:buClr>
                          <a:srgbClr val="0070C0"/>
                        </a:buClr>
                        <a:buFont typeface="Wingdings" panose="05000000000000000000" pitchFamily="2" charset="2"/>
                        <a:buChar char="§"/>
                        <a:tabLst>
                          <a:tab pos="632806" algn="l"/>
                        </a:tabLst>
                      </a:pPr>
                      <a:r>
                        <a:rPr lang="en-US" sz="14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Users don’t need to worry about providing any of the Databricks runtime version or Spark configuration.</a:t>
                      </a:r>
                    </a:p>
                    <a:p>
                      <a:pPr marL="285750" lvl="3" indent="-285750" defTabSz="895769" fontAlgn="base">
                        <a:spcBef>
                          <a:spcPts val="0"/>
                        </a:spcBef>
                        <a:spcAft>
                          <a:spcPts val="294"/>
                        </a:spcAft>
                        <a:buClr>
                          <a:srgbClr val="0070C0"/>
                        </a:buClr>
                        <a:buFont typeface="Wingdings" panose="05000000000000000000" pitchFamily="2" charset="2"/>
                        <a:buChar char="§"/>
                        <a:tabLst>
                          <a:tab pos="632806" algn="l"/>
                        </a:tabLst>
                      </a:pPr>
                      <a:r>
                        <a:rPr lang="en-US" sz="14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also chooses the best cluster parameters to save cost on infrastructure</a:t>
                      </a:r>
                      <a:endParaRPr lang="en-US" sz="1600" dirty="0">
                        <a:latin typeface="Segoe UI Semilight" panose="020B0402040204020203" pitchFamily="34" charset="0"/>
                        <a:cs typeface="Segoe UI Semilight" panose="020B0402040204020203" pitchFamily="34" charset="0"/>
                      </a:endParaRP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231026"/>
                  </a:ext>
                </a:extLst>
              </a:tr>
              <a:tr h="390728">
                <a:tc>
                  <a:txBody>
                    <a:bodyPr/>
                    <a:lstStyle/>
                    <a:p>
                      <a:pPr marL="0" algn="l" defTabSz="914016" rtl="0" eaLnBrk="1" latinLnBrk="0" hangingPunct="1"/>
                      <a:r>
                        <a:rPr lang="en-US" sz="1400" kern="1200" dirty="0">
                          <a:solidFill>
                            <a:schemeClr val="dk1"/>
                          </a:solidFill>
                          <a:latin typeface="Segoe UI Semilight" panose="020B0402040204020203" pitchFamily="34" charset="0"/>
                          <a:ea typeface="+mn-ea"/>
                          <a:cs typeface="Segoe UI Semilight" panose="020B0402040204020203" pitchFamily="34" charset="0"/>
                        </a:rPr>
                        <a:t>Elasticity</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lumMod val="95000"/>
                      </a:schemeClr>
                    </a:solidFill>
                  </a:tcPr>
                </a:tc>
                <a:tc>
                  <a:txBody>
                    <a:bodyPr/>
                    <a:lstStyle/>
                    <a:p>
                      <a:pPr marL="285750" lvl="3" indent="-285750" algn="l" defTabSz="895769" rtl="0" eaLnBrk="1" fontAlgn="base" latinLnBrk="0" hangingPunct="1">
                        <a:spcBef>
                          <a:spcPts val="0"/>
                        </a:spcBef>
                        <a:spcAft>
                          <a:spcPts val="294"/>
                        </a:spcAft>
                        <a:buClr>
                          <a:srgbClr val="0070C0"/>
                        </a:buClr>
                        <a:buFont typeface="Wingdings" panose="05000000000000000000" pitchFamily="2" charset="2"/>
                        <a:buChar char="§"/>
                        <a:tabLst>
                          <a:tab pos="632806" algn="l"/>
                        </a:tabLst>
                      </a:pPr>
                      <a:r>
                        <a:rPr lang="en-US" sz="1400" kern="1200" dirty="0">
                          <a:ln>
                            <a:solidFill>
                              <a:srgbClr val="FFFFFF">
                                <a:alpha val="0"/>
                              </a:srgbClr>
                            </a:solidFill>
                          </a:ln>
                          <a:solidFill>
                            <a:srgbClr val="353535"/>
                          </a:solidFill>
                          <a:latin typeface="Segoe UI Semilight" panose="020B0402040204020203" pitchFamily="34" charset="0"/>
                          <a:ea typeface="+mn-ea"/>
                          <a:cs typeface="Segoe UI Semilight" panose="020B0402040204020203" pitchFamily="34" charset="0"/>
                        </a:rPr>
                        <a:t>Automatically scales the compute and local storage, independently, based on usage</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05122865"/>
                  </a:ext>
                </a:extLst>
              </a:tr>
              <a:tr h="1212328">
                <a:tc>
                  <a:txBody>
                    <a:bodyPr/>
                    <a:lstStyle/>
                    <a:p>
                      <a:pPr marL="0" algn="l" defTabSz="914016" rtl="0" eaLnBrk="1" latinLnBrk="0" hangingPunct="1"/>
                      <a:r>
                        <a:rPr lang="en-US" sz="1400" kern="1200" dirty="0">
                          <a:solidFill>
                            <a:schemeClr val="dk1"/>
                          </a:solidFill>
                          <a:latin typeface="Segoe UI Semilight" panose="020B0402040204020203" pitchFamily="34" charset="0"/>
                          <a:ea typeface="+mn-ea"/>
                          <a:cs typeface="Segoe UI Semilight" panose="020B0402040204020203" pitchFamily="34" charset="0"/>
                        </a:rPr>
                        <a:t>Fine grained Sharing</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285750" lvl="3" indent="-285750" algn="l" defTabSz="895769" rtl="0" eaLnBrk="1" fontAlgn="base" latinLnBrk="0" hangingPunct="1">
                        <a:spcBef>
                          <a:spcPts val="0"/>
                        </a:spcBef>
                        <a:spcAft>
                          <a:spcPts val="294"/>
                        </a:spcAft>
                        <a:buClr>
                          <a:srgbClr val="0070C0"/>
                        </a:buClr>
                        <a:buFont typeface="Wingdings" panose="05000000000000000000" pitchFamily="2" charset="2"/>
                        <a:buChar char="§"/>
                        <a:tabLst>
                          <a:tab pos="632806" algn="l"/>
                        </a:tabLst>
                      </a:pPr>
                      <a:r>
                        <a:rPr lang="en-US" sz="1400" kern="1200" dirty="0">
                          <a:ln>
                            <a:solidFill>
                              <a:srgbClr val="FFFFFF">
                                <a:alpha val="0"/>
                              </a:srgbClr>
                            </a:solidFill>
                          </a:ln>
                          <a:solidFill>
                            <a:srgbClr val="353535"/>
                          </a:solidFill>
                          <a:latin typeface="Segoe UI Semilight" panose="020B0402040204020203" pitchFamily="34" charset="0"/>
                          <a:ea typeface="+mn-ea"/>
                          <a:cs typeface="Segoe UI Semilight" panose="020B0402040204020203" pitchFamily="34" charset="0"/>
                        </a:rPr>
                        <a:t>Offers maximum resource utilization and minimum query latencies</a:t>
                      </a:r>
                    </a:p>
                    <a:p>
                      <a:pPr marL="548640" lvl="5" indent="-268916" defTabSz="895769" fontAlgn="base">
                        <a:spcBef>
                          <a:spcPts val="294"/>
                        </a:spcBef>
                        <a:buClr>
                          <a:srgbClr val="68217A">
                            <a:lumMod val="50000"/>
                          </a:srgbClr>
                        </a:buClr>
                        <a:buFont typeface="Arial" panose="020B0604020202020204" pitchFamily="34" charset="0"/>
                        <a:buChar char="•"/>
                        <a:tabLst>
                          <a:tab pos="632806" algn="l"/>
                        </a:tabLst>
                      </a:pPr>
                      <a:r>
                        <a:rPr lang="en-US" sz="1200" i="1" dirty="0">
                          <a:ln>
                            <a:solidFill>
                              <a:srgbClr val="FFFFFF">
                                <a:alpha val="0"/>
                              </a:srgbClr>
                            </a:solidFill>
                          </a:ln>
                          <a:solidFill>
                            <a:schemeClr val="accent2">
                              <a:lumMod val="90000"/>
                              <a:lumOff val="10000"/>
                            </a:schemeClr>
                          </a:solidFill>
                          <a:latin typeface="Segoe UI Semilight" panose="020B0402040204020203" pitchFamily="34" charset="0"/>
                          <a:cs typeface="Segoe UI Semilight" panose="020B0402040204020203" pitchFamily="34" charset="0"/>
                        </a:rPr>
                        <a:t>Preemption: </a:t>
                      </a:r>
                      <a:r>
                        <a:rPr lang="en-US" sz="12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proactively preempts Spark tasks from over-committed users to ensure all users get their fair share of cluster time and their jobs complete in a timely manner even when contending with dozens of other users. Uses the “Task Preemption for High Concurrency” feature of Spark in Databricks.</a:t>
                      </a:r>
                    </a:p>
                    <a:p>
                      <a:pPr marL="548640" lvl="5" indent="-268916" defTabSz="895769" fontAlgn="base">
                        <a:spcBef>
                          <a:spcPts val="294"/>
                        </a:spcBef>
                        <a:spcAft>
                          <a:spcPts val="294"/>
                        </a:spcAft>
                        <a:buClr>
                          <a:srgbClr val="68217A">
                            <a:lumMod val="50000"/>
                          </a:srgbClr>
                        </a:buClr>
                        <a:buFont typeface="Arial" panose="020B0604020202020204" pitchFamily="34" charset="0"/>
                        <a:buChar char="•"/>
                        <a:tabLst>
                          <a:tab pos="632806" algn="l"/>
                        </a:tabLst>
                      </a:pPr>
                      <a:r>
                        <a:rPr lang="en-US" sz="1200" b="0" i="1" dirty="0">
                          <a:ln>
                            <a:solidFill>
                              <a:srgbClr val="FFFFFF">
                                <a:alpha val="0"/>
                              </a:srgbClr>
                            </a:solidFill>
                          </a:ln>
                          <a:solidFill>
                            <a:schemeClr val="accent2">
                              <a:lumMod val="90000"/>
                              <a:lumOff val="10000"/>
                            </a:schemeClr>
                          </a:solidFill>
                          <a:latin typeface="Segoe UI Semilight" panose="020B0402040204020203" pitchFamily="34" charset="0"/>
                          <a:cs typeface="Segoe UI Semilight" panose="020B0402040204020203" pitchFamily="34" charset="0"/>
                        </a:rPr>
                        <a:t>Fault isolation:</a:t>
                      </a:r>
                      <a:r>
                        <a:rPr lang="en-US" sz="1200" b="1" i="1" dirty="0">
                          <a:ln>
                            <a:solidFill>
                              <a:srgbClr val="FFFFFF">
                                <a:alpha val="0"/>
                              </a:srgbClr>
                            </a:solidFill>
                          </a:ln>
                          <a:solidFill>
                            <a:schemeClr val="accent2">
                              <a:lumMod val="90000"/>
                              <a:lumOff val="10000"/>
                            </a:schemeClr>
                          </a:solidFill>
                          <a:latin typeface="Segoe UI Semilight" panose="020B0402040204020203" pitchFamily="34" charset="0"/>
                          <a:cs typeface="Segoe UI Semilight" panose="020B0402040204020203" pitchFamily="34" charset="0"/>
                        </a:rPr>
                        <a:t> </a:t>
                      </a:r>
                      <a:r>
                        <a:rPr lang="en-US" sz="12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sandboxes the environments belonging to different notebooks from one another.</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94089775"/>
                  </a:ext>
                </a:extLst>
              </a:tr>
            </a:tbl>
          </a:graphicData>
        </a:graphic>
      </p:graphicFrame>
    </p:spTree>
    <p:extLst>
      <p:ext uri="{BB962C8B-B14F-4D97-AF65-F5344CB8AC3E}">
        <p14:creationId xmlns:p14="http://schemas.microsoft.com/office/powerpoint/2010/main" val="171188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C4BC-76D5-46BD-89FA-ACE67815CEF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 Access Control</a:t>
            </a:r>
          </a:p>
        </p:txBody>
      </p:sp>
      <p:graphicFrame>
        <p:nvGraphicFramePr>
          <p:cNvPr id="4" name="Table 3">
            <a:extLst>
              <a:ext uri="{FF2B5EF4-FFF2-40B4-BE49-F238E27FC236}">
                <a16:creationId xmlns:a16="http://schemas.microsoft.com/office/drawing/2014/main" id="{D500611F-848B-493C-94AE-DD1FD5BF217D}"/>
              </a:ext>
            </a:extLst>
          </p:cNvPr>
          <p:cNvGraphicFramePr>
            <a:graphicFrameLocks noGrp="1"/>
          </p:cNvGraphicFramePr>
          <p:nvPr>
            <p:extLst/>
          </p:nvPr>
        </p:nvGraphicFramePr>
        <p:xfrm>
          <a:off x="306558" y="3570193"/>
          <a:ext cx="6467621" cy="2718522"/>
        </p:xfrm>
        <a:graphic>
          <a:graphicData uri="http://schemas.openxmlformats.org/drawingml/2006/table">
            <a:tbl>
              <a:tblPr/>
              <a:tblGrid>
                <a:gridCol w="1747605">
                  <a:extLst>
                    <a:ext uri="{9D8B030D-6E8A-4147-A177-3AD203B41FA5}">
                      <a16:colId xmlns:a16="http://schemas.microsoft.com/office/drawing/2014/main" val="1817121526"/>
                    </a:ext>
                  </a:extLst>
                </a:gridCol>
                <a:gridCol w="1180004">
                  <a:extLst>
                    <a:ext uri="{9D8B030D-6E8A-4147-A177-3AD203B41FA5}">
                      <a16:colId xmlns:a16="http://schemas.microsoft.com/office/drawing/2014/main" val="1913190528"/>
                    </a:ext>
                  </a:extLst>
                </a:gridCol>
                <a:gridCol w="1180004">
                  <a:extLst>
                    <a:ext uri="{9D8B030D-6E8A-4147-A177-3AD203B41FA5}">
                      <a16:colId xmlns:a16="http://schemas.microsoft.com/office/drawing/2014/main" val="3228517506"/>
                    </a:ext>
                  </a:extLst>
                </a:gridCol>
                <a:gridCol w="1180004">
                  <a:extLst>
                    <a:ext uri="{9D8B030D-6E8A-4147-A177-3AD203B41FA5}">
                      <a16:colId xmlns:a16="http://schemas.microsoft.com/office/drawing/2014/main" val="3498492716"/>
                    </a:ext>
                  </a:extLst>
                </a:gridCol>
                <a:gridCol w="1180004">
                  <a:extLst>
                    <a:ext uri="{9D8B030D-6E8A-4147-A177-3AD203B41FA5}">
                      <a16:colId xmlns:a16="http://schemas.microsoft.com/office/drawing/2014/main" val="3427305290"/>
                    </a:ext>
                  </a:extLst>
                </a:gridCol>
              </a:tblGrid>
              <a:tr h="223690">
                <a:tc>
                  <a:txBody>
                    <a:bodyPr/>
                    <a:lstStyle/>
                    <a:p>
                      <a:r>
                        <a:rPr lang="en-US" sz="1000" b="0" dirty="0">
                          <a:solidFill>
                            <a:schemeClr val="tx1">
                              <a:lumMod val="75000"/>
                            </a:schemeClr>
                          </a:solidFill>
                          <a:effectLst/>
                        </a:rPr>
                        <a:t>Abilities</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No Permissions</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Can Attach To</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Can Restart</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Can Manage</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extLst>
                  <a:ext uri="{0D108BD9-81ED-4DB2-BD59-A6C34878D82A}">
                    <a16:rowId xmlns:a16="http://schemas.microsoft.com/office/drawing/2014/main" val="3818011352"/>
                  </a:ext>
                </a:extLst>
              </a:tr>
              <a:tr h="311854">
                <a:tc>
                  <a:txBody>
                    <a:bodyPr/>
                    <a:lstStyle/>
                    <a:p>
                      <a:pPr fontAlgn="ctr"/>
                      <a:r>
                        <a:rPr lang="en-US" sz="1000" dirty="0">
                          <a:solidFill>
                            <a:schemeClr val="tx1">
                              <a:lumMod val="75000"/>
                            </a:schemeClr>
                          </a:solidFill>
                          <a:effectLst/>
                        </a:rPr>
                        <a:t>Attach notebooks to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572466600"/>
                  </a:ext>
                </a:extLst>
              </a:tr>
              <a:tr h="311854">
                <a:tc>
                  <a:txBody>
                    <a:bodyPr/>
                    <a:lstStyle/>
                    <a:p>
                      <a:pPr fontAlgn="ctr"/>
                      <a:r>
                        <a:rPr lang="en-US" sz="1000" dirty="0">
                          <a:solidFill>
                            <a:schemeClr val="tx1">
                              <a:lumMod val="75000"/>
                            </a:schemeClr>
                          </a:solidFill>
                          <a:effectLst/>
                        </a:rPr>
                        <a:t>View Spark UI</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960124405"/>
                  </a:ext>
                </a:extLst>
              </a:tr>
              <a:tr h="311854">
                <a:tc>
                  <a:txBody>
                    <a:bodyPr/>
                    <a:lstStyle/>
                    <a:p>
                      <a:pPr fontAlgn="ctr"/>
                      <a:r>
                        <a:rPr lang="en-US" sz="1000" dirty="0">
                          <a:solidFill>
                            <a:schemeClr val="tx1">
                              <a:lumMod val="75000"/>
                            </a:schemeClr>
                          </a:solidFill>
                          <a:effectLst/>
                        </a:rPr>
                        <a:t>View cluster metrics (Ganglia)</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1090916574"/>
                  </a:ext>
                </a:extLst>
              </a:tr>
              <a:tr h="311854">
                <a:tc>
                  <a:txBody>
                    <a:bodyPr/>
                    <a:lstStyle/>
                    <a:p>
                      <a:pPr fontAlgn="ctr"/>
                      <a:r>
                        <a:rPr lang="en-US" sz="1000" dirty="0">
                          <a:solidFill>
                            <a:schemeClr val="tx1">
                              <a:lumMod val="75000"/>
                            </a:schemeClr>
                          </a:solidFill>
                          <a:effectLst/>
                        </a:rPr>
                        <a:t>Terminate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983824817"/>
                  </a:ext>
                </a:extLst>
              </a:tr>
              <a:tr h="311854">
                <a:tc>
                  <a:txBody>
                    <a:bodyPr/>
                    <a:lstStyle/>
                    <a:p>
                      <a:pPr fontAlgn="ctr"/>
                      <a:r>
                        <a:rPr lang="en-US" sz="1000" dirty="0">
                          <a:solidFill>
                            <a:schemeClr val="tx1">
                              <a:lumMod val="75000"/>
                            </a:schemeClr>
                          </a:solidFill>
                          <a:effectLst/>
                        </a:rPr>
                        <a:t>Start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97500029"/>
                  </a:ext>
                </a:extLst>
              </a:tr>
              <a:tr h="311854">
                <a:tc>
                  <a:txBody>
                    <a:bodyPr/>
                    <a:lstStyle/>
                    <a:p>
                      <a:pPr fontAlgn="ctr"/>
                      <a:r>
                        <a:rPr lang="en-US" sz="1000" dirty="0">
                          <a:solidFill>
                            <a:schemeClr val="tx1">
                              <a:lumMod val="75000"/>
                            </a:schemeClr>
                          </a:solidFill>
                          <a:effectLst/>
                        </a:rPr>
                        <a:t>Restart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561193041"/>
                  </a:ext>
                </a:extLst>
              </a:tr>
              <a:tr h="311854">
                <a:tc>
                  <a:txBody>
                    <a:bodyPr/>
                    <a:lstStyle/>
                    <a:p>
                      <a:pPr fontAlgn="ctr"/>
                      <a:r>
                        <a:rPr lang="en-US" sz="1000" dirty="0">
                          <a:solidFill>
                            <a:schemeClr val="tx1">
                              <a:lumMod val="75000"/>
                            </a:schemeClr>
                          </a:solidFill>
                          <a:effectLst/>
                        </a:rPr>
                        <a:t>Resize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2430453379"/>
                  </a:ext>
                </a:extLst>
              </a:tr>
              <a:tr h="311854">
                <a:tc>
                  <a:txBody>
                    <a:bodyPr/>
                    <a:lstStyle/>
                    <a:p>
                      <a:pPr fontAlgn="ctr"/>
                      <a:r>
                        <a:rPr lang="en-US" sz="1000" dirty="0">
                          <a:solidFill>
                            <a:schemeClr val="tx1">
                              <a:lumMod val="75000"/>
                            </a:schemeClr>
                          </a:solidFill>
                          <a:effectLst/>
                        </a:rPr>
                        <a:t>Modify permissions</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2390400841"/>
                  </a:ext>
                </a:extLst>
              </a:tr>
            </a:tbl>
          </a:graphicData>
        </a:graphic>
      </p:graphicFrame>
      <p:grpSp>
        <p:nvGrpSpPr>
          <p:cNvPr id="9" name="Group 8">
            <a:extLst>
              <a:ext uri="{FF2B5EF4-FFF2-40B4-BE49-F238E27FC236}">
                <a16:creationId xmlns:a16="http://schemas.microsoft.com/office/drawing/2014/main" id="{5051723E-B032-4FDD-B2CB-28A522BB13DD}"/>
              </a:ext>
            </a:extLst>
          </p:cNvPr>
          <p:cNvGrpSpPr/>
          <p:nvPr/>
        </p:nvGrpSpPr>
        <p:grpSpPr>
          <a:xfrm>
            <a:off x="8044668" y="2919444"/>
            <a:ext cx="3977934" cy="2385319"/>
            <a:chOff x="6613867" y="3243293"/>
            <a:chExt cx="3977934" cy="2385319"/>
          </a:xfrm>
        </p:grpSpPr>
        <p:pic>
          <p:nvPicPr>
            <p:cNvPr id="5" name="Picture 4">
              <a:extLst>
                <a:ext uri="{FF2B5EF4-FFF2-40B4-BE49-F238E27FC236}">
                  <a16:creationId xmlns:a16="http://schemas.microsoft.com/office/drawing/2014/main" id="{00A8B1B0-B221-4B12-949D-A1748C524B0E}"/>
                </a:ext>
              </a:extLst>
            </p:cNvPr>
            <p:cNvPicPr>
              <a:picLocks noChangeAspect="1"/>
            </p:cNvPicPr>
            <p:nvPr/>
          </p:nvPicPr>
          <p:blipFill>
            <a:blip r:embed="rId3"/>
            <a:stretch>
              <a:fillRect/>
            </a:stretch>
          </p:blipFill>
          <p:spPr>
            <a:xfrm>
              <a:off x="6613867" y="3243293"/>
              <a:ext cx="3977934" cy="2385319"/>
            </a:xfrm>
            <a:prstGeom prst="rect">
              <a:avLst/>
            </a:prstGeom>
            <a:ln>
              <a:solidFill>
                <a:schemeClr val="accent5">
                  <a:lumMod val="75000"/>
                </a:schemeClr>
              </a:solidFill>
            </a:ln>
          </p:spPr>
        </p:pic>
        <p:sp>
          <p:nvSpPr>
            <p:cNvPr id="6" name="TextBox 5">
              <a:extLst>
                <a:ext uri="{FF2B5EF4-FFF2-40B4-BE49-F238E27FC236}">
                  <a16:creationId xmlns:a16="http://schemas.microsoft.com/office/drawing/2014/main" id="{5A8A08F2-1C93-4B8D-895C-2192AF235585}"/>
                </a:ext>
              </a:extLst>
            </p:cNvPr>
            <p:cNvSpPr txBox="1"/>
            <p:nvPr/>
          </p:nvSpPr>
          <p:spPr>
            <a:xfrm>
              <a:off x="6911340" y="4504209"/>
              <a:ext cx="2148840" cy="138499"/>
            </a:xfrm>
            <a:prstGeom prst="rect">
              <a:avLst/>
            </a:prstGeom>
            <a:solidFill>
              <a:schemeClr val="bg1"/>
            </a:solidFill>
          </p:spPr>
          <p:txBody>
            <a:bodyPr wrap="square" lIns="0" tIns="0" rIns="91440" bIns="0" rtlCol="0" anchor="ctr">
              <a:spAutoFit/>
            </a:bodyPr>
            <a:lstStyle/>
            <a:p>
              <a:pPr>
                <a:lnSpc>
                  <a:spcPct val="90000"/>
                </a:lnSpc>
                <a:spcAft>
                  <a:spcPts val="600"/>
                </a:spcAft>
              </a:pPr>
              <a:r>
                <a:rPr lang="en-US" sz="1000" dirty="0">
                  <a:solidFill>
                    <a:schemeClr val="accent5"/>
                  </a:solidFill>
                  <a:latin typeface="Segoe UI" panose="020B0502040204020203" pitchFamily="34" charset="0"/>
                  <a:cs typeface="Segoe UI" panose="020B0502040204020203" pitchFamily="34" charset="0"/>
                </a:rPr>
                <a:t>Tom Smith (tom@company.com)</a:t>
              </a:r>
            </a:p>
          </p:txBody>
        </p:sp>
      </p:grpSp>
      <p:sp>
        <p:nvSpPr>
          <p:cNvPr id="7" name="Rectangle 6">
            <a:extLst>
              <a:ext uri="{FF2B5EF4-FFF2-40B4-BE49-F238E27FC236}">
                <a16:creationId xmlns:a16="http://schemas.microsoft.com/office/drawing/2014/main" id="{25452D8A-8E6C-4048-BE70-5F8BCAD10862}"/>
              </a:ext>
            </a:extLst>
          </p:cNvPr>
          <p:cNvSpPr/>
          <p:nvPr/>
        </p:nvSpPr>
        <p:spPr>
          <a:xfrm>
            <a:off x="0" y="1175572"/>
            <a:ext cx="11711940" cy="1049518"/>
          </a:xfrm>
          <a:prstGeom prst="rect">
            <a:avLst/>
          </a:prstGeom>
        </p:spPr>
        <p:txBody>
          <a:bodyPr wrap="square">
            <a:spAutoFit/>
          </a:bodyPr>
          <a:lstStyle/>
          <a:p>
            <a:pPr marL="177800" lvl="1" indent="-177800" defTabSz="914367" fontAlgn="base">
              <a:lnSpc>
                <a:spcPct val="90000"/>
              </a:lnSpc>
              <a:spcAft>
                <a:spcPts val="600"/>
              </a:spcAft>
              <a:buClr>
                <a:schemeClr val="accent1"/>
              </a:buClr>
              <a:buSzPct val="90000"/>
              <a:buFont typeface="Arial" panose="020B0604020202020204" pitchFamily="34" charset="0"/>
              <a:buChar char="•"/>
              <a:tabLst>
                <a:tab pos="632806" algn="l"/>
              </a:tabLst>
            </a:pPr>
            <a:r>
              <a:rPr lang="en-US" sz="1600" kern="0" dirty="0">
                <a:solidFill>
                  <a:schemeClr val="accent5"/>
                </a:solidFill>
                <a:latin typeface="Segoe UI" panose="020B0502040204020203" pitchFamily="34" charset="0"/>
                <a:cs typeface="Segoe UI" panose="020B0502040204020203" pitchFamily="34" charset="0"/>
              </a:rPr>
              <a:t>There are two configurable types of permissions for Cluster Access Control:</a:t>
            </a:r>
          </a:p>
          <a:p>
            <a:pPr marL="457200" lvl="2" indent="-177800" defTabSz="914367" fontAlgn="base">
              <a:lnSpc>
                <a:spcPct val="90000"/>
              </a:lnSpc>
              <a:spcAft>
                <a:spcPts val="600"/>
              </a:spcAft>
              <a:buClr>
                <a:schemeClr val="accent1"/>
              </a:buClr>
              <a:buSzPct val="90000"/>
              <a:buFont typeface="Arial" panose="020B0604020202020204" pitchFamily="34" charset="0"/>
              <a:buChar char="•"/>
              <a:tabLst>
                <a:tab pos="632806" algn="l"/>
              </a:tabLst>
            </a:pPr>
            <a:r>
              <a:rPr lang="en-US" sz="1400" i="1" kern="0" dirty="0">
                <a:solidFill>
                  <a:schemeClr val="accent5"/>
                </a:solidFill>
                <a:latin typeface="Segoe UI" panose="020B0502040204020203" pitchFamily="34" charset="0"/>
                <a:cs typeface="Segoe UI" panose="020B0502040204020203" pitchFamily="34" charset="0"/>
              </a:rPr>
              <a:t>Individual Cluster Permissions </a:t>
            </a:r>
            <a:r>
              <a:rPr lang="en-US" sz="1400" kern="0" dirty="0">
                <a:solidFill>
                  <a:schemeClr val="accent5"/>
                </a:solidFill>
                <a:latin typeface="Segoe UI" panose="020B0502040204020203" pitchFamily="34" charset="0"/>
                <a:cs typeface="Segoe UI" panose="020B0502040204020203" pitchFamily="34" charset="0"/>
              </a:rPr>
              <a:t>- This controls a user’s ability to attach notebooks to a cluster, as well as to restart/resize/terminate/start clusters.</a:t>
            </a:r>
          </a:p>
          <a:p>
            <a:pPr marL="457200" lvl="2" indent="-177800" defTabSz="914367" fontAlgn="base">
              <a:lnSpc>
                <a:spcPct val="90000"/>
              </a:lnSpc>
              <a:spcAft>
                <a:spcPts val="600"/>
              </a:spcAft>
              <a:buClr>
                <a:schemeClr val="accent1"/>
              </a:buClr>
              <a:buSzPct val="90000"/>
              <a:buFont typeface="Arial" panose="020B0604020202020204" pitchFamily="34" charset="0"/>
              <a:buChar char="•"/>
              <a:tabLst>
                <a:tab pos="632806" algn="l"/>
              </a:tabLst>
            </a:pPr>
            <a:r>
              <a:rPr lang="en-US" sz="1400" i="1" kern="0" dirty="0">
                <a:solidFill>
                  <a:schemeClr val="accent5"/>
                </a:solidFill>
                <a:latin typeface="Segoe UI" panose="020B0502040204020203" pitchFamily="34" charset="0"/>
                <a:cs typeface="Segoe UI" panose="020B0502040204020203" pitchFamily="34" charset="0"/>
              </a:rPr>
              <a:t>Cluster Creation Permissions </a:t>
            </a:r>
            <a:r>
              <a:rPr lang="en-US" sz="1400" kern="0" dirty="0">
                <a:solidFill>
                  <a:schemeClr val="accent5"/>
                </a:solidFill>
                <a:latin typeface="Segoe UI" panose="020B0502040204020203" pitchFamily="34" charset="0"/>
                <a:cs typeface="Segoe UI" panose="020B0502040204020203" pitchFamily="34" charset="0"/>
              </a:rPr>
              <a:t>- This controls a user’s ability to create clusters</a:t>
            </a:r>
          </a:p>
        </p:txBody>
      </p:sp>
      <p:pic>
        <p:nvPicPr>
          <p:cNvPr id="8" name="Picture 7">
            <a:extLst>
              <a:ext uri="{FF2B5EF4-FFF2-40B4-BE49-F238E27FC236}">
                <a16:creationId xmlns:a16="http://schemas.microsoft.com/office/drawing/2014/main" id="{192592C7-7D62-4239-A721-F5D50EED1096}"/>
              </a:ext>
            </a:extLst>
          </p:cNvPr>
          <p:cNvPicPr>
            <a:picLocks noChangeAspect="1"/>
          </p:cNvPicPr>
          <p:nvPr/>
        </p:nvPicPr>
        <p:blipFill>
          <a:blip r:embed="rId4"/>
          <a:stretch>
            <a:fillRect/>
          </a:stretch>
        </p:blipFill>
        <p:spPr>
          <a:xfrm>
            <a:off x="7335226" y="2031079"/>
            <a:ext cx="1966889" cy="836708"/>
          </a:xfrm>
          <a:prstGeom prst="rect">
            <a:avLst/>
          </a:prstGeom>
          <a:ln>
            <a:solidFill>
              <a:schemeClr val="accent5">
                <a:lumMod val="75000"/>
              </a:schemeClr>
            </a:solidFill>
          </a:ln>
        </p:spPr>
      </p:pic>
      <p:sp>
        <p:nvSpPr>
          <p:cNvPr id="10" name="Rectangle 9">
            <a:extLst>
              <a:ext uri="{FF2B5EF4-FFF2-40B4-BE49-F238E27FC236}">
                <a16:creationId xmlns:a16="http://schemas.microsoft.com/office/drawing/2014/main" id="{7BAD1C79-CA45-42BD-A3C7-1E78FE705AE3}"/>
              </a:ext>
            </a:extLst>
          </p:cNvPr>
          <p:cNvSpPr/>
          <p:nvPr/>
        </p:nvSpPr>
        <p:spPr>
          <a:xfrm>
            <a:off x="0" y="2375377"/>
            <a:ext cx="6926580" cy="1132618"/>
          </a:xfrm>
          <a:prstGeom prst="rect">
            <a:avLst/>
          </a:prstGeom>
        </p:spPr>
        <p:txBody>
          <a:bodyPr wrap="square">
            <a:spAutoFit/>
          </a:bodyPr>
          <a:lstStyle/>
          <a:p>
            <a:pPr marL="177800" lvl="1" indent="-177800" defTabSz="914367" fontAlgn="base">
              <a:lnSpc>
                <a:spcPct val="90000"/>
              </a:lnSpc>
              <a:spcBef>
                <a:spcPts val="576"/>
              </a:spcBef>
              <a:spcAft>
                <a:spcPts val="600"/>
              </a:spcAft>
              <a:buClr>
                <a:schemeClr val="accent1"/>
              </a:buClr>
              <a:buSzPct val="90000"/>
              <a:buFont typeface="Arial" panose="020B0604020202020204" pitchFamily="34" charset="0"/>
              <a:buChar char="•"/>
              <a:tabLst>
                <a:tab pos="632806" algn="l"/>
              </a:tabLst>
            </a:pPr>
            <a:r>
              <a:rPr lang="en-US" sz="1600" kern="0" dirty="0">
                <a:solidFill>
                  <a:schemeClr val="accent5"/>
                </a:solidFill>
                <a:latin typeface="Segoe UI" panose="020B0502040204020203" pitchFamily="34" charset="0"/>
                <a:cs typeface="Segoe UI" panose="020B0502040204020203" pitchFamily="34" charset="0"/>
              </a:rPr>
              <a:t>Individual permissions can be configured on the Clusters Page by clicking on Permissions under the ‘More Actions’ icon of an existing cluster</a:t>
            </a:r>
          </a:p>
          <a:p>
            <a:pPr marL="177800" lvl="1" indent="-177800" defTabSz="914367" fontAlgn="base">
              <a:lnSpc>
                <a:spcPct val="90000"/>
              </a:lnSpc>
              <a:spcBef>
                <a:spcPts val="576"/>
              </a:spcBef>
              <a:spcAft>
                <a:spcPts val="600"/>
              </a:spcAft>
              <a:buClr>
                <a:schemeClr val="accent1"/>
              </a:buClr>
              <a:buSzPct val="90000"/>
              <a:buFont typeface="Arial" panose="020B0604020202020204" pitchFamily="34" charset="0"/>
              <a:buChar char="•"/>
              <a:tabLst>
                <a:tab pos="632806" algn="l"/>
              </a:tabLst>
            </a:pPr>
            <a:r>
              <a:rPr lang="en-US" sz="1600" kern="0" dirty="0">
                <a:solidFill>
                  <a:schemeClr val="accent5"/>
                </a:solidFill>
                <a:latin typeface="Segoe UI" panose="020B0502040204020203" pitchFamily="34" charset="0"/>
                <a:cs typeface="Segoe UI" panose="020B0502040204020203" pitchFamily="34" charset="0"/>
              </a:rPr>
              <a:t>There are 4 different individual cluster permission levels: </a:t>
            </a:r>
            <a:r>
              <a:rPr lang="en-US" sz="1600" i="1" kern="0" dirty="0">
                <a:solidFill>
                  <a:srgbClr val="0078D7"/>
                </a:solidFill>
                <a:latin typeface="Segoe UI" panose="020B0502040204020203" pitchFamily="34" charset="0"/>
                <a:cs typeface="Segoe UI" panose="020B0502040204020203" pitchFamily="34" charset="0"/>
              </a:rPr>
              <a:t>No Permissions</a:t>
            </a:r>
            <a:r>
              <a:rPr lang="en-US" sz="1600" i="1" kern="0" dirty="0">
                <a:solidFill>
                  <a:schemeClr val="accent5"/>
                </a:solidFill>
                <a:latin typeface="Segoe UI" panose="020B0502040204020203" pitchFamily="34" charset="0"/>
                <a:cs typeface="Segoe UI" panose="020B0502040204020203" pitchFamily="34" charset="0"/>
              </a:rPr>
              <a:t>, </a:t>
            </a:r>
            <a:r>
              <a:rPr lang="en-US" sz="1600" i="1" kern="0" dirty="0">
                <a:solidFill>
                  <a:srgbClr val="0078D7"/>
                </a:solidFill>
                <a:latin typeface="Segoe UI" panose="020B0502040204020203" pitchFamily="34" charset="0"/>
                <a:cs typeface="Segoe UI" panose="020B0502040204020203" pitchFamily="34" charset="0"/>
              </a:rPr>
              <a:t>Can Attach To</a:t>
            </a:r>
            <a:r>
              <a:rPr lang="en-US" sz="1600" i="1" kern="0" dirty="0">
                <a:solidFill>
                  <a:schemeClr val="accent5"/>
                </a:solidFill>
                <a:latin typeface="Segoe UI" panose="020B0502040204020203" pitchFamily="34" charset="0"/>
                <a:cs typeface="Segoe UI" panose="020B0502040204020203" pitchFamily="34" charset="0"/>
              </a:rPr>
              <a:t>, </a:t>
            </a:r>
            <a:r>
              <a:rPr lang="en-US" sz="1600" i="1" kern="0" dirty="0">
                <a:solidFill>
                  <a:srgbClr val="0078D7"/>
                </a:solidFill>
                <a:latin typeface="Segoe UI" panose="020B0502040204020203" pitchFamily="34" charset="0"/>
                <a:cs typeface="Segoe UI" panose="020B0502040204020203" pitchFamily="34" charset="0"/>
              </a:rPr>
              <a:t>Can Restart</a:t>
            </a:r>
            <a:r>
              <a:rPr lang="en-US" sz="1600" i="1" kern="0" dirty="0">
                <a:solidFill>
                  <a:schemeClr val="accent5"/>
                </a:solidFill>
                <a:latin typeface="Segoe UI" panose="020B0502040204020203" pitchFamily="34" charset="0"/>
                <a:cs typeface="Segoe UI" panose="020B0502040204020203" pitchFamily="34" charset="0"/>
              </a:rPr>
              <a:t>, and </a:t>
            </a:r>
            <a:r>
              <a:rPr lang="en-US" sz="1600" i="1" kern="0" dirty="0">
                <a:solidFill>
                  <a:srgbClr val="0078D7"/>
                </a:solidFill>
                <a:latin typeface="Segoe UI" panose="020B0502040204020203" pitchFamily="34" charset="0"/>
                <a:cs typeface="Segoe UI" panose="020B0502040204020203" pitchFamily="34" charset="0"/>
              </a:rPr>
              <a:t>Can Manage</a:t>
            </a:r>
            <a:r>
              <a:rPr lang="en-US" sz="1600" kern="0" dirty="0">
                <a:solidFill>
                  <a:schemeClr val="accent5"/>
                </a:solidFill>
                <a:latin typeface="Segoe UI" panose="020B0502040204020203" pitchFamily="34" charset="0"/>
                <a:cs typeface="Segoe UI" panose="020B0502040204020203" pitchFamily="34" charset="0"/>
              </a:rPr>
              <a:t>. Privileges are shown below</a:t>
            </a:r>
          </a:p>
        </p:txBody>
      </p:sp>
    </p:spTree>
    <p:extLst>
      <p:ext uri="{BB962C8B-B14F-4D97-AF65-F5344CB8AC3E}">
        <p14:creationId xmlns:p14="http://schemas.microsoft.com/office/powerpoint/2010/main" val="208128116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Administration</a:t>
            </a:r>
          </a:p>
        </p:txBody>
      </p:sp>
      <p:pic>
        <p:nvPicPr>
          <p:cNvPr id="4" name="Picture 3">
            <a:extLst>
              <a:ext uri="{FF2B5EF4-FFF2-40B4-BE49-F238E27FC236}">
                <a16:creationId xmlns:a16="http://schemas.microsoft.com/office/drawing/2014/main" id="{29968D91-2FDD-42D4-827F-33131B381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061" y="1680604"/>
            <a:ext cx="3439881" cy="4961613"/>
          </a:xfrm>
          <a:prstGeom prst="rect">
            <a:avLst/>
          </a:prstGeom>
        </p:spPr>
      </p:pic>
    </p:spTree>
    <p:extLst>
      <p:ext uri="{BB962C8B-B14F-4D97-AF65-F5344CB8AC3E}">
        <p14:creationId xmlns:p14="http://schemas.microsoft.com/office/powerpoint/2010/main" val="3696602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Administration Settings</a:t>
            </a:r>
          </a:p>
        </p:txBody>
      </p:sp>
      <p:pic>
        <p:nvPicPr>
          <p:cNvPr id="4" name="Picture 3">
            <a:extLst>
              <a:ext uri="{FF2B5EF4-FFF2-40B4-BE49-F238E27FC236}">
                <a16:creationId xmlns:a16="http://schemas.microsoft.com/office/drawing/2014/main" id="{D072A678-EF56-4FF5-95E9-46736F92D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6211" y="1324391"/>
            <a:ext cx="5858714" cy="5008779"/>
          </a:xfrm>
          <a:prstGeom prst="rect">
            <a:avLst/>
          </a:prstGeom>
        </p:spPr>
      </p:pic>
      <p:sp>
        <p:nvSpPr>
          <p:cNvPr id="3" name="Rectangle 2">
            <a:extLst>
              <a:ext uri="{FF2B5EF4-FFF2-40B4-BE49-F238E27FC236}">
                <a16:creationId xmlns:a16="http://schemas.microsoft.com/office/drawing/2014/main" id="{58B657AF-49F2-4ECF-AD84-3BE544691141}"/>
              </a:ext>
            </a:extLst>
          </p:cNvPr>
          <p:cNvSpPr/>
          <p:nvPr/>
        </p:nvSpPr>
        <p:spPr bwMode="auto">
          <a:xfrm>
            <a:off x="855676" y="2645678"/>
            <a:ext cx="1543575" cy="156664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What do you want to restrict?</a:t>
            </a:r>
          </a:p>
        </p:txBody>
      </p:sp>
    </p:spTree>
    <p:extLst>
      <p:ext uri="{BB962C8B-B14F-4D97-AF65-F5344CB8AC3E}">
        <p14:creationId xmlns:p14="http://schemas.microsoft.com/office/powerpoint/2010/main" val="2807949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Job – Advanced Settings</a:t>
            </a:r>
          </a:p>
        </p:txBody>
      </p:sp>
      <p:pic>
        <p:nvPicPr>
          <p:cNvPr id="4" name="Picture 3">
            <a:extLst>
              <a:ext uri="{FF2B5EF4-FFF2-40B4-BE49-F238E27FC236}">
                <a16:creationId xmlns:a16="http://schemas.microsoft.com/office/drawing/2014/main" id="{7FB487F6-B4CC-4687-A8FC-EC84C22E0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863" y="1276766"/>
            <a:ext cx="4332348" cy="5186363"/>
          </a:xfrm>
          <a:prstGeom prst="rect">
            <a:avLst/>
          </a:prstGeom>
        </p:spPr>
      </p:pic>
    </p:spTree>
    <p:extLst>
      <p:ext uri="{BB962C8B-B14F-4D97-AF65-F5344CB8AC3E}">
        <p14:creationId xmlns:p14="http://schemas.microsoft.com/office/powerpoint/2010/main" val="27813370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Job Advanced Settings</a:t>
            </a:r>
          </a:p>
        </p:txBody>
      </p:sp>
      <p:pic>
        <p:nvPicPr>
          <p:cNvPr id="4" name="Picture 3">
            <a:extLst>
              <a:ext uri="{FF2B5EF4-FFF2-40B4-BE49-F238E27FC236}">
                <a16:creationId xmlns:a16="http://schemas.microsoft.com/office/drawing/2014/main" id="{1085383A-6BFD-433F-844B-D202AC306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5367" y="1441567"/>
            <a:ext cx="4393022" cy="5067300"/>
          </a:xfrm>
          <a:prstGeom prst="rect">
            <a:avLst/>
          </a:prstGeom>
        </p:spPr>
      </p:pic>
    </p:spTree>
    <p:extLst>
      <p:ext uri="{BB962C8B-B14F-4D97-AF65-F5344CB8AC3E}">
        <p14:creationId xmlns:p14="http://schemas.microsoft.com/office/powerpoint/2010/main" val="327219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Job Schedule – CRON Format Support</a:t>
            </a:r>
          </a:p>
        </p:txBody>
      </p:sp>
      <p:pic>
        <p:nvPicPr>
          <p:cNvPr id="4" name="Picture 3">
            <a:extLst>
              <a:ext uri="{FF2B5EF4-FFF2-40B4-BE49-F238E27FC236}">
                <a16:creationId xmlns:a16="http://schemas.microsoft.com/office/drawing/2014/main" id="{E6B1DD9F-2C0F-4C8C-ACE4-FB2BD62A4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1787" y="1952624"/>
            <a:ext cx="6162782" cy="3019425"/>
          </a:xfrm>
          <a:prstGeom prst="rect">
            <a:avLst/>
          </a:prstGeom>
        </p:spPr>
      </p:pic>
    </p:spTree>
    <p:extLst>
      <p:ext uri="{BB962C8B-B14F-4D97-AF65-F5344CB8AC3E}">
        <p14:creationId xmlns:p14="http://schemas.microsoft.com/office/powerpoint/2010/main" val="3488647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Calling Other Notebooks</a:t>
            </a:r>
          </a:p>
        </p:txBody>
      </p:sp>
      <p:pic>
        <p:nvPicPr>
          <p:cNvPr id="4" name="Picture 3">
            <a:extLst>
              <a:ext uri="{FF2B5EF4-FFF2-40B4-BE49-F238E27FC236}">
                <a16:creationId xmlns:a16="http://schemas.microsoft.com/office/drawing/2014/main" id="{AC04E3E8-C517-49F0-B6CC-0DC387C54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537" y="2281237"/>
            <a:ext cx="8733881" cy="2100263"/>
          </a:xfrm>
          <a:prstGeom prst="rect">
            <a:avLst/>
          </a:prstGeom>
        </p:spPr>
      </p:pic>
    </p:spTree>
    <p:extLst>
      <p:ext uri="{BB962C8B-B14F-4D97-AF65-F5344CB8AC3E}">
        <p14:creationId xmlns:p14="http://schemas.microsoft.com/office/powerpoint/2010/main" val="1300737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Getting to the Spark Console</a:t>
            </a:r>
          </a:p>
        </p:txBody>
      </p:sp>
      <p:pic>
        <p:nvPicPr>
          <p:cNvPr id="4" name="Picture 3">
            <a:extLst>
              <a:ext uri="{FF2B5EF4-FFF2-40B4-BE49-F238E27FC236}">
                <a16:creationId xmlns:a16="http://schemas.microsoft.com/office/drawing/2014/main" id="{86F9E53D-2671-4E75-94B8-835DEF138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25" y="1578206"/>
            <a:ext cx="11239500" cy="4023511"/>
          </a:xfrm>
          <a:prstGeom prst="rect">
            <a:avLst/>
          </a:prstGeom>
        </p:spPr>
      </p:pic>
      <p:sp>
        <p:nvSpPr>
          <p:cNvPr id="5" name="Callout: Bent Line 4">
            <a:extLst>
              <a:ext uri="{FF2B5EF4-FFF2-40B4-BE49-F238E27FC236}">
                <a16:creationId xmlns:a16="http://schemas.microsoft.com/office/drawing/2014/main" id="{AC3C4D64-4888-4FCD-AB1D-786329EA1416}"/>
              </a:ext>
            </a:extLst>
          </p:cNvPr>
          <p:cNvSpPr/>
          <p:nvPr/>
        </p:nvSpPr>
        <p:spPr bwMode="auto">
          <a:xfrm>
            <a:off x="10067924" y="3895725"/>
            <a:ext cx="1971675" cy="626269"/>
          </a:xfrm>
          <a:prstGeom prst="borderCallout2">
            <a:avLst>
              <a:gd name="adj1" fmla="val 18750"/>
              <a:gd name="adj2" fmla="val -8333"/>
              <a:gd name="adj3" fmla="val 40043"/>
              <a:gd name="adj4" fmla="val -12802"/>
              <a:gd name="adj5" fmla="val 141397"/>
              <a:gd name="adj6" fmla="val -19614"/>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Spark GUI</a:t>
            </a:r>
          </a:p>
        </p:txBody>
      </p:sp>
    </p:spTree>
    <p:extLst>
      <p:ext uri="{BB962C8B-B14F-4D97-AF65-F5344CB8AC3E}">
        <p14:creationId xmlns:p14="http://schemas.microsoft.com/office/powerpoint/2010/main" val="1229488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Spark Job Metrics</a:t>
            </a:r>
          </a:p>
        </p:txBody>
      </p:sp>
      <p:pic>
        <p:nvPicPr>
          <p:cNvPr id="4" name="Picture 3">
            <a:extLst>
              <a:ext uri="{FF2B5EF4-FFF2-40B4-BE49-F238E27FC236}">
                <a16:creationId xmlns:a16="http://schemas.microsoft.com/office/drawing/2014/main" id="{6D2CF3D7-A8B3-41D5-AF82-8C075E30D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863" y="1414876"/>
            <a:ext cx="6894030" cy="5227341"/>
          </a:xfrm>
          <a:prstGeom prst="rect">
            <a:avLst/>
          </a:prstGeom>
        </p:spPr>
      </p:pic>
    </p:spTree>
    <p:extLst>
      <p:ext uri="{BB962C8B-B14F-4D97-AF65-F5344CB8AC3E}">
        <p14:creationId xmlns:p14="http://schemas.microsoft.com/office/powerpoint/2010/main" val="512996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BC02CB-68A8-4A6F-A0CC-39A8F7E45EC7}"/>
              </a:ext>
            </a:extLst>
          </p:cNvPr>
          <p:cNvPicPr>
            <a:picLocks noChangeAspect="1"/>
          </p:cNvPicPr>
          <p:nvPr/>
        </p:nvPicPr>
        <p:blipFill>
          <a:blip r:embed="rId3"/>
          <a:stretch>
            <a:fillRect/>
          </a:stretch>
        </p:blipFill>
        <p:spPr>
          <a:xfrm>
            <a:off x="2307189" y="1432813"/>
            <a:ext cx="8174936" cy="5001543"/>
          </a:xfrm>
          <a:prstGeom prst="rect">
            <a:avLst/>
          </a:prstGeom>
        </p:spPr>
      </p:pic>
      <p:sp>
        <p:nvSpPr>
          <p:cNvPr id="10" name="Rectangle: Rounded Corners 9">
            <a:extLst>
              <a:ext uri="{FF2B5EF4-FFF2-40B4-BE49-F238E27FC236}">
                <a16:creationId xmlns:a16="http://schemas.microsoft.com/office/drawing/2014/main" id="{65FC15E8-1A34-4586-B399-FFDACF153331}"/>
              </a:ext>
            </a:extLst>
          </p:cNvPr>
          <p:cNvSpPr/>
          <p:nvPr/>
        </p:nvSpPr>
        <p:spPr bwMode="auto">
          <a:xfrm>
            <a:off x="3996857" y="3363985"/>
            <a:ext cx="5239421" cy="2499919"/>
          </a:xfrm>
          <a:prstGeom prst="roundRect">
            <a:avLst/>
          </a:prstGeom>
          <a:solidFill>
            <a:schemeClr val="tx2">
              <a:lumMod val="20000"/>
              <a:lumOff val="80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Image result for machine learning logo">
            <a:extLst>
              <a:ext uri="{FF2B5EF4-FFF2-40B4-BE49-F238E27FC236}">
                <a16:creationId xmlns:a16="http://schemas.microsoft.com/office/drawing/2014/main" id="{D7D90997-1321-4CF0-BDAD-BF614E64F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6814" y="4711531"/>
            <a:ext cx="1375445" cy="7221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ig data logo">
            <a:extLst>
              <a:ext uri="{FF2B5EF4-FFF2-40B4-BE49-F238E27FC236}">
                <a16:creationId xmlns:a16="http://schemas.microsoft.com/office/drawing/2014/main" id="{EE0EDC7B-024D-4E6B-B632-2F79495BB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5978" y="3760411"/>
            <a:ext cx="1076677" cy="5727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9796E8-5D2C-4448-861A-7CD9F6202497}"/>
              </a:ext>
            </a:extLst>
          </p:cNvPr>
          <p:cNvSpPr txBox="1"/>
          <p:nvPr/>
        </p:nvSpPr>
        <p:spPr>
          <a:xfrm>
            <a:off x="5670423" y="3363985"/>
            <a:ext cx="148822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0C0"/>
                </a:solidFill>
              </a:rPr>
              <a:t>Big Data</a:t>
            </a:r>
          </a:p>
        </p:txBody>
      </p:sp>
      <p:sp>
        <p:nvSpPr>
          <p:cNvPr id="11" name="Rectangle 10">
            <a:extLst>
              <a:ext uri="{FF2B5EF4-FFF2-40B4-BE49-F238E27FC236}">
                <a16:creationId xmlns:a16="http://schemas.microsoft.com/office/drawing/2014/main" id="{31E19C55-343C-4603-87A3-69436244EE7B}"/>
              </a:ext>
            </a:extLst>
          </p:cNvPr>
          <p:cNvSpPr/>
          <p:nvPr/>
        </p:nvSpPr>
        <p:spPr bwMode="auto">
          <a:xfrm>
            <a:off x="7677421" y="3629252"/>
            <a:ext cx="1300117"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Scheduling</a:t>
            </a:r>
          </a:p>
        </p:txBody>
      </p:sp>
      <p:sp>
        <p:nvSpPr>
          <p:cNvPr id="14" name="Rectangle 13">
            <a:extLst>
              <a:ext uri="{FF2B5EF4-FFF2-40B4-BE49-F238E27FC236}">
                <a16:creationId xmlns:a16="http://schemas.microsoft.com/office/drawing/2014/main" id="{4FDB3405-B8E0-44C0-AAA6-8221E9A009C9}"/>
              </a:ext>
            </a:extLst>
          </p:cNvPr>
          <p:cNvSpPr/>
          <p:nvPr/>
        </p:nvSpPr>
        <p:spPr bwMode="auto">
          <a:xfrm>
            <a:off x="7669072" y="4366523"/>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Notebooks</a:t>
            </a:r>
          </a:p>
        </p:txBody>
      </p:sp>
      <p:sp>
        <p:nvSpPr>
          <p:cNvPr id="15" name="Rectangle 14">
            <a:extLst>
              <a:ext uri="{FF2B5EF4-FFF2-40B4-BE49-F238E27FC236}">
                <a16:creationId xmlns:a16="http://schemas.microsoft.com/office/drawing/2014/main" id="{1ADB29BD-DD85-4AFA-8AF0-A38D8B76011A}"/>
              </a:ext>
            </a:extLst>
          </p:cNvPr>
          <p:cNvSpPr/>
          <p:nvPr/>
        </p:nvSpPr>
        <p:spPr bwMode="auto">
          <a:xfrm>
            <a:off x="4071582" y="3616452"/>
            <a:ext cx="1199696" cy="6782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Easy</a:t>
            </a:r>
          </a:p>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Cluster Creation</a:t>
            </a:r>
          </a:p>
        </p:txBody>
      </p:sp>
      <p:sp>
        <p:nvSpPr>
          <p:cNvPr id="16" name="Rectangle 15">
            <a:extLst>
              <a:ext uri="{FF2B5EF4-FFF2-40B4-BE49-F238E27FC236}">
                <a16:creationId xmlns:a16="http://schemas.microsoft.com/office/drawing/2014/main" id="{3BC3FC69-1ACB-450E-A666-822C461C6889}"/>
              </a:ext>
            </a:extLst>
          </p:cNvPr>
          <p:cNvSpPr/>
          <p:nvPr/>
        </p:nvSpPr>
        <p:spPr bwMode="auto">
          <a:xfrm>
            <a:off x="4094240" y="5188948"/>
            <a:ext cx="1177038"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Security</a:t>
            </a:r>
          </a:p>
        </p:txBody>
      </p:sp>
      <p:sp>
        <p:nvSpPr>
          <p:cNvPr id="17" name="Rectangle 16">
            <a:extLst>
              <a:ext uri="{FF2B5EF4-FFF2-40B4-BE49-F238E27FC236}">
                <a16:creationId xmlns:a16="http://schemas.microsoft.com/office/drawing/2014/main" id="{7EAEC137-BA91-42E0-B8A9-752060C7353A}"/>
              </a:ext>
            </a:extLst>
          </p:cNvPr>
          <p:cNvSpPr/>
          <p:nvPr/>
        </p:nvSpPr>
        <p:spPr bwMode="auto">
          <a:xfrm>
            <a:off x="7677421" y="5140258"/>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Collaboration</a:t>
            </a:r>
          </a:p>
        </p:txBody>
      </p:sp>
      <p:sp>
        <p:nvSpPr>
          <p:cNvPr id="4" name="Title 3">
            <a:extLst>
              <a:ext uri="{FF2B5EF4-FFF2-40B4-BE49-F238E27FC236}">
                <a16:creationId xmlns:a16="http://schemas.microsoft.com/office/drawing/2014/main" id="{8D5F4BE2-CC6D-4DAA-A01F-F494AB1B6CBF}"/>
              </a:ext>
            </a:extLst>
          </p:cNvPr>
          <p:cNvSpPr>
            <a:spLocks noGrp="1"/>
          </p:cNvSpPr>
          <p:nvPr>
            <p:ph type="title"/>
          </p:nvPr>
        </p:nvSpPr>
        <p:spPr>
          <a:xfrm>
            <a:off x="5626104" y="1879188"/>
            <a:ext cx="1537105" cy="711062"/>
          </a:xfrm>
        </p:spPr>
        <p:txBody>
          <a:bodyPr/>
          <a:lstStyle/>
          <a:p>
            <a:r>
              <a:rPr lang="en-US" sz="3600" dirty="0">
                <a:solidFill>
                  <a:schemeClr val="bg2"/>
                </a:solidFill>
              </a:rPr>
              <a:t>Azure</a:t>
            </a:r>
          </a:p>
        </p:txBody>
      </p:sp>
      <p:pic>
        <p:nvPicPr>
          <p:cNvPr id="12" name="Picture 11">
            <a:extLst>
              <a:ext uri="{FF2B5EF4-FFF2-40B4-BE49-F238E27FC236}">
                <a16:creationId xmlns:a16="http://schemas.microsoft.com/office/drawing/2014/main" id="{F0A20DDE-0A2E-4461-9D0E-70C56C49B6EE}"/>
              </a:ext>
            </a:extLst>
          </p:cNvPr>
          <p:cNvPicPr>
            <a:picLocks noChangeAspect="1"/>
          </p:cNvPicPr>
          <p:nvPr/>
        </p:nvPicPr>
        <p:blipFill>
          <a:blip r:embed="rId6"/>
          <a:stretch>
            <a:fillRect/>
          </a:stretch>
        </p:blipFill>
        <p:spPr>
          <a:xfrm>
            <a:off x="5477053" y="2432825"/>
            <a:ext cx="1820384" cy="386142"/>
          </a:xfrm>
          <a:prstGeom prst="rect">
            <a:avLst/>
          </a:prstGeom>
        </p:spPr>
      </p:pic>
      <p:sp>
        <p:nvSpPr>
          <p:cNvPr id="18" name="TextBox 17">
            <a:extLst>
              <a:ext uri="{FF2B5EF4-FFF2-40B4-BE49-F238E27FC236}">
                <a16:creationId xmlns:a16="http://schemas.microsoft.com/office/drawing/2014/main" id="{FB1D8B86-946E-4903-81F3-E1360F40176B}"/>
              </a:ext>
            </a:extLst>
          </p:cNvPr>
          <p:cNvSpPr txBox="1"/>
          <p:nvPr/>
        </p:nvSpPr>
        <p:spPr>
          <a:xfrm>
            <a:off x="5482200" y="5346839"/>
            <a:ext cx="1936684"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rgbClr val="0070C0"/>
                </a:solidFill>
              </a:rPr>
              <a:t>Machine Learning</a:t>
            </a:r>
          </a:p>
        </p:txBody>
      </p:sp>
      <p:sp>
        <p:nvSpPr>
          <p:cNvPr id="19" name="TextBox 18">
            <a:extLst>
              <a:ext uri="{FF2B5EF4-FFF2-40B4-BE49-F238E27FC236}">
                <a16:creationId xmlns:a16="http://schemas.microsoft.com/office/drawing/2014/main" id="{6C7D4890-0202-4B60-A209-CD5B5A28AA1F}"/>
              </a:ext>
            </a:extLst>
          </p:cNvPr>
          <p:cNvSpPr txBox="1"/>
          <p:nvPr/>
        </p:nvSpPr>
        <p:spPr>
          <a:xfrm>
            <a:off x="6099987" y="4183275"/>
            <a:ext cx="5745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0C0"/>
                </a:solidFill>
              </a:rPr>
              <a:t>+</a:t>
            </a:r>
          </a:p>
        </p:txBody>
      </p:sp>
      <p:sp>
        <p:nvSpPr>
          <p:cNvPr id="2" name="Rectangle: Rounded Corners 1">
            <a:extLst>
              <a:ext uri="{FF2B5EF4-FFF2-40B4-BE49-F238E27FC236}">
                <a16:creationId xmlns:a16="http://schemas.microsoft.com/office/drawing/2014/main" id="{882F7E61-099A-429B-90E8-82D4761BE8BD}"/>
              </a:ext>
            </a:extLst>
          </p:cNvPr>
          <p:cNvSpPr/>
          <p:nvPr/>
        </p:nvSpPr>
        <p:spPr bwMode="auto">
          <a:xfrm rot="20209187">
            <a:off x="9502924" y="1119499"/>
            <a:ext cx="1974078" cy="683664"/>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rPr>
              <a:t>First Class</a:t>
            </a:r>
          </a:p>
        </p:txBody>
      </p:sp>
    </p:spTree>
    <p:extLst>
      <p:ext uri="{BB962C8B-B14F-4D97-AF65-F5344CB8AC3E}">
        <p14:creationId xmlns:p14="http://schemas.microsoft.com/office/powerpoint/2010/main" val="27671951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Dashboard</a:t>
            </a:r>
          </a:p>
        </p:txBody>
      </p:sp>
      <p:pic>
        <p:nvPicPr>
          <p:cNvPr id="4" name="Picture 3">
            <a:extLst>
              <a:ext uri="{FF2B5EF4-FFF2-40B4-BE49-F238E27FC236}">
                <a16:creationId xmlns:a16="http://schemas.microsoft.com/office/drawing/2014/main" id="{49278B59-7777-4921-845C-F2639D53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874" y="1633537"/>
            <a:ext cx="8175181" cy="3957638"/>
          </a:xfrm>
          <a:prstGeom prst="rect">
            <a:avLst/>
          </a:prstGeom>
        </p:spPr>
      </p:pic>
      <p:sp>
        <p:nvSpPr>
          <p:cNvPr id="5" name="Callout: Bent Line 4">
            <a:extLst>
              <a:ext uri="{FF2B5EF4-FFF2-40B4-BE49-F238E27FC236}">
                <a16:creationId xmlns:a16="http://schemas.microsoft.com/office/drawing/2014/main" id="{FB8FA3CF-2FBB-41B7-801C-58FEAAC789B6}"/>
              </a:ext>
            </a:extLst>
          </p:cNvPr>
          <p:cNvSpPr/>
          <p:nvPr/>
        </p:nvSpPr>
        <p:spPr bwMode="auto">
          <a:xfrm>
            <a:off x="7344648" y="4830923"/>
            <a:ext cx="1971675" cy="441601"/>
          </a:xfrm>
          <a:prstGeom prst="borderCallout2">
            <a:avLst>
              <a:gd name="adj1" fmla="val 18750"/>
              <a:gd name="adj2" fmla="val -8333"/>
              <a:gd name="adj3" fmla="val 18750"/>
              <a:gd name="adj4" fmla="val -16667"/>
              <a:gd name="adj5" fmla="val 80035"/>
              <a:gd name="adj6" fmla="val -61133"/>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New Dashboard</a:t>
            </a:r>
          </a:p>
        </p:txBody>
      </p:sp>
      <p:sp>
        <p:nvSpPr>
          <p:cNvPr id="6" name="Callout: Bent Line 5">
            <a:extLst>
              <a:ext uri="{FF2B5EF4-FFF2-40B4-BE49-F238E27FC236}">
                <a16:creationId xmlns:a16="http://schemas.microsoft.com/office/drawing/2014/main" id="{625D5336-F4F0-4F75-AB61-1B87F5B8B761}"/>
              </a:ext>
            </a:extLst>
          </p:cNvPr>
          <p:cNvSpPr/>
          <p:nvPr/>
        </p:nvSpPr>
        <p:spPr bwMode="auto">
          <a:xfrm>
            <a:off x="7118145" y="3828396"/>
            <a:ext cx="1971675" cy="441601"/>
          </a:xfrm>
          <a:prstGeom prst="borderCallout2">
            <a:avLst>
              <a:gd name="adj1" fmla="val 18750"/>
              <a:gd name="adj2" fmla="val -8333"/>
              <a:gd name="adj3" fmla="val 18750"/>
              <a:gd name="adj4" fmla="val -16667"/>
              <a:gd name="adj5" fmla="val 173290"/>
              <a:gd name="adj6" fmla="val -49645"/>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Show Existing</a:t>
            </a:r>
          </a:p>
        </p:txBody>
      </p:sp>
    </p:spTree>
    <p:extLst>
      <p:ext uri="{BB962C8B-B14F-4D97-AF65-F5344CB8AC3E}">
        <p14:creationId xmlns:p14="http://schemas.microsoft.com/office/powerpoint/2010/main" val="64852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Dashboard</a:t>
            </a:r>
          </a:p>
        </p:txBody>
      </p:sp>
      <p:pic>
        <p:nvPicPr>
          <p:cNvPr id="3" name="Picture 2">
            <a:extLst>
              <a:ext uri="{FF2B5EF4-FFF2-40B4-BE49-F238E27FC236}">
                <a16:creationId xmlns:a16="http://schemas.microsoft.com/office/drawing/2014/main" id="{A35C93D0-72E5-4285-84E2-F463D2C4B5CB}"/>
              </a:ext>
            </a:extLst>
          </p:cNvPr>
          <p:cNvPicPr>
            <a:picLocks noChangeAspect="1"/>
          </p:cNvPicPr>
          <p:nvPr/>
        </p:nvPicPr>
        <p:blipFill>
          <a:blip r:embed="rId3"/>
          <a:stretch>
            <a:fillRect/>
          </a:stretch>
        </p:blipFill>
        <p:spPr>
          <a:xfrm>
            <a:off x="2382404" y="1194579"/>
            <a:ext cx="7133170" cy="5447638"/>
          </a:xfrm>
          <a:prstGeom prst="rect">
            <a:avLst/>
          </a:prstGeom>
        </p:spPr>
      </p:pic>
    </p:spTree>
    <p:extLst>
      <p:ext uri="{BB962C8B-B14F-4D97-AF65-F5344CB8AC3E}">
        <p14:creationId xmlns:p14="http://schemas.microsoft.com/office/powerpoint/2010/main" val="366106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Widgets</a:t>
            </a:r>
          </a:p>
        </p:txBody>
      </p:sp>
      <p:pic>
        <p:nvPicPr>
          <p:cNvPr id="4" name="Picture 3">
            <a:extLst>
              <a:ext uri="{FF2B5EF4-FFF2-40B4-BE49-F238E27FC236}">
                <a16:creationId xmlns:a16="http://schemas.microsoft.com/office/drawing/2014/main" id="{33961D47-5BD2-4228-8B91-98F358BC4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706" y="2914503"/>
            <a:ext cx="6040547" cy="2521564"/>
          </a:xfrm>
          <a:prstGeom prst="rect">
            <a:avLst/>
          </a:prstGeom>
        </p:spPr>
      </p:pic>
      <p:pic>
        <p:nvPicPr>
          <p:cNvPr id="3" name="Picture 2">
            <a:extLst>
              <a:ext uri="{FF2B5EF4-FFF2-40B4-BE49-F238E27FC236}">
                <a16:creationId xmlns:a16="http://schemas.microsoft.com/office/drawing/2014/main" id="{4C6F8907-AC93-485B-9FCC-32F5782625B4}"/>
              </a:ext>
            </a:extLst>
          </p:cNvPr>
          <p:cNvPicPr>
            <a:picLocks noChangeAspect="1"/>
          </p:cNvPicPr>
          <p:nvPr/>
        </p:nvPicPr>
        <p:blipFill>
          <a:blip r:embed="rId4"/>
          <a:stretch>
            <a:fillRect/>
          </a:stretch>
        </p:blipFill>
        <p:spPr>
          <a:xfrm>
            <a:off x="3745029" y="995581"/>
            <a:ext cx="3762375" cy="1276350"/>
          </a:xfrm>
          <a:prstGeom prst="rect">
            <a:avLst/>
          </a:prstGeom>
        </p:spPr>
      </p:pic>
      <p:sp>
        <p:nvSpPr>
          <p:cNvPr id="5" name="Callout: Bent Line 4">
            <a:extLst>
              <a:ext uri="{FF2B5EF4-FFF2-40B4-BE49-F238E27FC236}">
                <a16:creationId xmlns:a16="http://schemas.microsoft.com/office/drawing/2014/main" id="{E98C6747-FCA8-4554-B7BA-B7CAC64303FD}"/>
              </a:ext>
            </a:extLst>
          </p:cNvPr>
          <p:cNvSpPr/>
          <p:nvPr/>
        </p:nvSpPr>
        <p:spPr bwMode="auto">
          <a:xfrm>
            <a:off x="8378144" y="1011256"/>
            <a:ext cx="1971675" cy="473595"/>
          </a:xfrm>
          <a:prstGeom prst="borderCallout2">
            <a:avLst>
              <a:gd name="adj1" fmla="val 18750"/>
              <a:gd name="adj2" fmla="val -8333"/>
              <a:gd name="adj3" fmla="val 27987"/>
              <a:gd name="adj4" fmla="val -14078"/>
              <a:gd name="adj5" fmla="val 105962"/>
              <a:gd name="adj6" fmla="val -63012"/>
            </a:avLst>
          </a:prstGeom>
          <a:solidFill>
            <a:srgbClr val="7030A0"/>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Widget Settings</a:t>
            </a:r>
          </a:p>
        </p:txBody>
      </p:sp>
    </p:spTree>
    <p:extLst>
      <p:ext uri="{BB962C8B-B14F-4D97-AF65-F5344CB8AC3E}">
        <p14:creationId xmlns:p14="http://schemas.microsoft.com/office/powerpoint/2010/main" val="2646891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Dynamic Visualizations with Widgets</a:t>
            </a:r>
          </a:p>
        </p:txBody>
      </p:sp>
      <p:pic>
        <p:nvPicPr>
          <p:cNvPr id="3" name="Picture 2">
            <a:extLst>
              <a:ext uri="{FF2B5EF4-FFF2-40B4-BE49-F238E27FC236}">
                <a16:creationId xmlns:a16="http://schemas.microsoft.com/office/drawing/2014/main" id="{73B16801-1555-40BE-8FF7-B9C8CA423AFB}"/>
              </a:ext>
            </a:extLst>
          </p:cNvPr>
          <p:cNvPicPr>
            <a:picLocks noChangeAspect="1"/>
          </p:cNvPicPr>
          <p:nvPr/>
        </p:nvPicPr>
        <p:blipFill>
          <a:blip r:embed="rId3"/>
          <a:stretch>
            <a:fillRect/>
          </a:stretch>
        </p:blipFill>
        <p:spPr>
          <a:xfrm>
            <a:off x="2383954" y="1324391"/>
            <a:ext cx="5904370" cy="5151464"/>
          </a:xfrm>
          <a:prstGeom prst="rect">
            <a:avLst/>
          </a:prstGeom>
        </p:spPr>
      </p:pic>
    </p:spTree>
    <p:extLst>
      <p:ext uri="{BB962C8B-B14F-4D97-AF65-F5344CB8AC3E}">
        <p14:creationId xmlns:p14="http://schemas.microsoft.com/office/powerpoint/2010/main" val="250842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24182" y="235807"/>
            <a:ext cx="9859116" cy="1108608"/>
          </a:xfrm>
        </p:spPr>
        <p:txBody>
          <a:bodyPr/>
          <a:lstStyle/>
          <a:p>
            <a:r>
              <a:rPr lang="en-US" sz="6000" dirty="0"/>
              <a:t>Wrapping Up</a:t>
            </a:r>
          </a:p>
        </p:txBody>
      </p:sp>
      <p:pic>
        <p:nvPicPr>
          <p:cNvPr id="5" name="Picture 4">
            <a:extLst>
              <a:ext uri="{FF2B5EF4-FFF2-40B4-BE49-F238E27FC236}">
                <a16:creationId xmlns:a16="http://schemas.microsoft.com/office/drawing/2014/main" id="{B665D382-EBA3-4321-B68D-3EA2F0B9EDAA}"/>
              </a:ext>
            </a:extLst>
          </p:cNvPr>
          <p:cNvPicPr>
            <a:picLocks noChangeAspect="1"/>
          </p:cNvPicPr>
          <p:nvPr/>
        </p:nvPicPr>
        <p:blipFill>
          <a:blip r:embed="rId3"/>
          <a:stretch>
            <a:fillRect/>
          </a:stretch>
        </p:blipFill>
        <p:spPr>
          <a:xfrm>
            <a:off x="2919896" y="1721501"/>
            <a:ext cx="5662042" cy="4200167"/>
          </a:xfrm>
          <a:prstGeom prst="rect">
            <a:avLst/>
          </a:prstGeom>
        </p:spPr>
      </p:pic>
    </p:spTree>
    <p:extLst>
      <p:ext uri="{BB962C8B-B14F-4D97-AF65-F5344CB8AC3E}">
        <p14:creationId xmlns:p14="http://schemas.microsoft.com/office/powerpoint/2010/main" val="1382360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3D4614-84FE-458A-A5C4-7EC6922202E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Databricks - Company Overview</a:t>
            </a:r>
          </a:p>
        </p:txBody>
      </p:sp>
      <p:sp>
        <p:nvSpPr>
          <p:cNvPr id="6" name="Text Placeholder 7">
            <a:extLst>
              <a:ext uri="{FF2B5EF4-FFF2-40B4-BE49-F238E27FC236}">
                <a16:creationId xmlns:a16="http://schemas.microsoft.com/office/drawing/2014/main" id="{47078970-811E-4B70-9129-6F3064ACC069}"/>
              </a:ext>
            </a:extLst>
          </p:cNvPr>
          <p:cNvSpPr txBox="1">
            <a:spLocks/>
          </p:cNvSpPr>
          <p:nvPr/>
        </p:nvSpPr>
        <p:spPr>
          <a:xfrm>
            <a:off x="269240" y="1437682"/>
            <a:ext cx="5665231" cy="4360641"/>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Founded in late 2013</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By the creators of Apache Spark, original team from UC Berkeley AMPLab</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Largest code contributor code to Apache Spark</a:t>
            </a:r>
          </a:p>
          <a:p>
            <a:pPr marL="558579" lvl="1" indent="-448107" defTabSz="895769" fontAlgn="base">
              <a:spcBef>
                <a:spcPts val="588"/>
              </a:spcBef>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Level 2/3 support partnership with</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Hortonworks</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MapR</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DataStax</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Provides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3"/>
              </a:rPr>
              <a:t>certifications</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such as Databricks Certified Application, Databricks Certified Distribution and Databricks Certified Developer</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Main Product: The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4"/>
              </a:rPr>
              <a:t>Unified Analytics Platform</a:t>
            </a:r>
            <a:endParaRPr lang="en-US" sz="1600" dirty="0">
              <a:ln>
                <a:solidFill>
                  <a:srgbClr val="FFFFFF">
                    <a:alpha val="0"/>
                  </a:srgbClr>
                </a:solidFill>
              </a:ln>
              <a:gradFill>
                <a:gsLst>
                  <a:gs pos="85321">
                    <a:srgbClr val="505050"/>
                  </a:gs>
                  <a:gs pos="57000">
                    <a:srgbClr val="505050"/>
                  </a:gs>
                </a:gsLst>
              </a:gradFill>
              <a:cs typeface="Segoe UI" panose="020B0502040204020203" pitchFamily="34" charset="0"/>
            </a:endParaRP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In Oct 2017, introduced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5"/>
              </a:rPr>
              <a:t>Databricks Delta</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(currently in private preview).  </a:t>
            </a:r>
          </a:p>
        </p:txBody>
      </p:sp>
      <p:pic>
        <p:nvPicPr>
          <p:cNvPr id="3074" name="Picture 2" descr="Overview of the Databricks Unified Analytics Platform">
            <a:extLst>
              <a:ext uri="{FF2B5EF4-FFF2-40B4-BE49-F238E27FC236}">
                <a16:creationId xmlns:a16="http://schemas.microsoft.com/office/drawing/2014/main" id="{F454C1C8-99E4-4BC7-81DD-A4F1805BB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907" y="1580837"/>
            <a:ext cx="4295931" cy="429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34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277696"/>
            <a:ext cx="11655840" cy="89966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357742" y="1424883"/>
            <a:ext cx="6058961" cy="4751517"/>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a </a:t>
            </a:r>
            <a:r>
              <a:rPr lang="en-US" sz="1600" b="1" kern="0" dirty="0">
                <a:ln>
                  <a:solidFill>
                    <a:srgbClr val="FFFFFF">
                      <a:alpha val="0"/>
                    </a:srgbClr>
                  </a:solidFill>
                </a:ln>
                <a:solidFill>
                  <a:schemeClr val="bg2">
                    <a:lumMod val="25000"/>
                  </a:schemeClr>
                </a:solidFill>
                <a:cs typeface="Segoe UI" panose="020B0502040204020203" pitchFamily="34" charset="0"/>
              </a:rPr>
              <a:t>first party </a:t>
            </a:r>
            <a:r>
              <a:rPr lang="en-US" sz="1600" kern="0" dirty="0">
                <a:ln>
                  <a:solidFill>
                    <a:srgbClr val="FFFFFF">
                      <a:alpha val="0"/>
                    </a:srgbClr>
                  </a:solidFill>
                </a:ln>
                <a:solidFill>
                  <a:schemeClr val="bg2">
                    <a:lumMod val="25000"/>
                  </a:schemeClr>
                </a:solidFill>
                <a:cs typeface="Segoe UI" panose="020B0502040204020203" pitchFamily="34" charset="0"/>
              </a:rPr>
              <a:t>service on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chemeClr val="bg2">
                    <a:lumMod val="25000"/>
                  </a:schemeClr>
                </a:solidFill>
                <a:cs typeface="Segoe UI" panose="020B0502040204020203" pitchFamily="34" charset="0"/>
              </a:rPr>
              <a:t>Unlike with other clouds, it is not an Azure Marketplace or a 3</a:t>
            </a:r>
            <a:r>
              <a:rPr lang="en-US" sz="1400" kern="0" baseline="30000" dirty="0">
                <a:ln>
                  <a:solidFill>
                    <a:srgbClr val="FFFFFF">
                      <a:alpha val="0"/>
                    </a:srgbClr>
                  </a:solidFill>
                </a:ln>
                <a:solidFill>
                  <a:schemeClr val="bg2">
                    <a:lumMod val="25000"/>
                  </a:schemeClr>
                </a:solidFill>
                <a:cs typeface="Segoe UI" panose="020B0502040204020203" pitchFamily="34" charset="0"/>
              </a:rPr>
              <a:t>rd</a:t>
            </a:r>
            <a:r>
              <a:rPr lang="en-US" sz="1400" kern="0" dirty="0">
                <a:ln>
                  <a:solidFill>
                    <a:srgbClr val="FFFFFF">
                      <a:alpha val="0"/>
                    </a:srgbClr>
                  </a:solidFill>
                </a:ln>
                <a:solidFill>
                  <a:schemeClr val="bg2">
                    <a:lumMod val="25000"/>
                  </a:schemeClr>
                </a:solidFill>
                <a:cs typeface="Segoe UI" panose="020B0502040204020203" pitchFamily="34" charset="0"/>
              </a:rPr>
              <a:t> party hosted service. </a:t>
            </a:r>
          </a:p>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integrated seamlessly with Azure services: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Portal: </a:t>
            </a:r>
            <a:r>
              <a:rPr lang="en-US" sz="1400" kern="0" dirty="0">
                <a:ln>
                  <a:solidFill>
                    <a:srgbClr val="FFFFFF">
                      <a:alpha val="0"/>
                    </a:srgbClr>
                  </a:solidFill>
                </a:ln>
                <a:solidFill>
                  <a:schemeClr val="bg2">
                    <a:lumMod val="25000"/>
                  </a:schemeClr>
                </a:solidFill>
                <a:cs typeface="Segoe UI" panose="020B0502040204020203" pitchFamily="34" charset="0"/>
              </a:rPr>
              <a:t>Service an be launched directly from Azure Portal</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Storage Services: </a:t>
            </a:r>
            <a:r>
              <a:rPr lang="en-US" sz="1400" kern="0" dirty="0">
                <a:ln>
                  <a:solidFill>
                    <a:srgbClr val="FFFFFF">
                      <a:alpha val="0"/>
                    </a:srgbClr>
                  </a:solidFill>
                </a:ln>
                <a:solidFill>
                  <a:schemeClr val="bg2">
                    <a:lumMod val="25000"/>
                  </a:schemeClr>
                </a:solidFill>
                <a:cs typeface="Segoe UI" panose="020B0502040204020203" pitchFamily="34" charset="0"/>
              </a:rPr>
              <a:t>Directly access data in Azure Blob Storage and Azure Data Lake Store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Active Directory: </a:t>
            </a:r>
            <a:r>
              <a:rPr lang="en-US" sz="1400" kern="0" dirty="0">
                <a:ln>
                  <a:solidFill>
                    <a:srgbClr val="FFFFFF">
                      <a:alpha val="0"/>
                    </a:srgbClr>
                  </a:solidFill>
                </a:ln>
                <a:solidFill>
                  <a:schemeClr val="bg2">
                    <a:lumMod val="25000"/>
                  </a:schemeClr>
                </a:solidFill>
                <a:cs typeface="Segoe UI" panose="020B0502040204020203" pitchFamily="34" charset="0"/>
              </a:rPr>
              <a:t>For user authentication, eliminating the need to maintain two separate sets of uses in Databricks and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SQL DW</a:t>
            </a:r>
            <a:r>
              <a:rPr lang="en-US" sz="1400" kern="0" dirty="0">
                <a:ln>
                  <a:solidFill>
                    <a:srgbClr val="FFFFFF">
                      <a:alpha val="0"/>
                    </a:srgbClr>
                  </a:solidFill>
                </a:ln>
                <a:solidFill>
                  <a:srgbClr val="0070C0"/>
                </a:solidFill>
                <a:cs typeface="Segoe UI" panose="020B0502040204020203" pitchFamily="34" charset="0"/>
                <a:sym typeface="Wingdings" panose="05000000000000000000" pitchFamily="2" charset="2"/>
              </a:rPr>
              <a:t> and Azure Cosmos DB:</a:t>
            </a:r>
            <a:r>
              <a:rPr lang="en-US" sz="1400" kern="0" dirty="0">
                <a:ln>
                  <a:solidFill>
                    <a:srgbClr val="FFFFFF">
                      <a:alpha val="0"/>
                    </a:srgbClr>
                  </a:solidFill>
                </a:ln>
                <a:solidFill>
                  <a:srgbClr val="0070C0"/>
                </a:solidFill>
                <a:cs typeface="Segoe UI" panose="020B0502040204020203" pitchFamily="34" charset="0"/>
              </a:rPr>
              <a:t> </a:t>
            </a:r>
            <a:r>
              <a:rPr lang="en-US" sz="1400" kern="0" dirty="0">
                <a:ln>
                  <a:solidFill>
                    <a:srgbClr val="FFFFFF">
                      <a:alpha val="0"/>
                    </a:srgbClr>
                  </a:solidFill>
                </a:ln>
                <a:solidFill>
                  <a:schemeClr val="bg2">
                    <a:lumMod val="25000"/>
                  </a:schemeClr>
                </a:solidFill>
                <a:cs typeface="Segoe UI" panose="020B0502040204020203" pitchFamily="34" charset="0"/>
              </a:rPr>
              <a:t>Enables you to combine structured and unstructured data for analytics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Apache Kafka for HDInsight</a:t>
            </a:r>
            <a:r>
              <a:rPr lang="en-US" sz="1400" kern="0" dirty="0">
                <a:ln>
                  <a:solidFill>
                    <a:srgbClr val="FFFFFF">
                      <a:alpha val="0"/>
                    </a:srgbClr>
                  </a:solidFill>
                </a:ln>
                <a:solidFill>
                  <a:schemeClr val="bg2">
                    <a:lumMod val="25000"/>
                  </a:schemeClr>
                </a:solidFill>
                <a:cs typeface="Segoe UI" panose="020B0502040204020203" pitchFamily="34" charset="0"/>
              </a:rPr>
              <a:t>: Enables you to use Kafka as a streaming data source or sink</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Billing: </a:t>
            </a:r>
            <a:r>
              <a:rPr lang="en-US" sz="1400" kern="0" dirty="0">
                <a:ln>
                  <a:solidFill>
                    <a:srgbClr val="FFFFFF">
                      <a:alpha val="0"/>
                    </a:srgbClr>
                  </a:solidFill>
                </a:ln>
                <a:solidFill>
                  <a:schemeClr val="bg2">
                    <a:lumMod val="25000"/>
                  </a:schemeClr>
                </a:solidFill>
                <a:cs typeface="Segoe UI" panose="020B0502040204020203" pitchFamily="34" charset="0"/>
              </a:rPr>
              <a:t>You get a single bill from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Power BI: </a:t>
            </a:r>
            <a:r>
              <a:rPr lang="en-US" sz="1400" kern="0" dirty="0">
                <a:ln>
                  <a:solidFill>
                    <a:srgbClr val="FFFFFF">
                      <a:alpha val="0"/>
                    </a:srgbClr>
                  </a:solidFill>
                </a:ln>
                <a:solidFill>
                  <a:schemeClr val="bg2">
                    <a:lumMod val="25000"/>
                  </a:schemeClr>
                </a:solidFill>
                <a:cs typeface="Segoe UI" panose="020B0502040204020203" pitchFamily="34" charset="0"/>
              </a:rPr>
              <a:t>For rich data visualization</a:t>
            </a:r>
          </a:p>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Eliminates need to create a separate account with Databricks</a:t>
            </a:r>
            <a:r>
              <a:rPr lang="en-US" sz="1600" kern="0" dirty="0">
                <a:ln>
                  <a:solidFill>
                    <a:srgbClr val="FFFFFF">
                      <a:alpha val="0"/>
                    </a:srgbClr>
                  </a:solidFill>
                </a:ln>
                <a:solidFill>
                  <a:schemeClr val="bg2">
                    <a:lumMod val="25000"/>
                  </a:schemeClr>
                </a:solidFill>
                <a:latin typeface="Segoe UI" panose="020B0502040204020203" pitchFamily="34" charset="0"/>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6866022" y="1994828"/>
            <a:ext cx="4968236" cy="2752102"/>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030933" y="3925957"/>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5272" y="3078698"/>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36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3AC8BB-B8D9-45E1-9F8E-15F96792B189}"/>
              </a:ext>
            </a:extLst>
          </p:cNvPr>
          <p:cNvSpPr/>
          <p:nvPr/>
        </p:nvSpPr>
        <p:spPr bwMode="auto">
          <a:xfrm>
            <a:off x="341832" y="316194"/>
            <a:ext cx="1610992" cy="6580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F322C969-6CFE-4B26-A454-662945D49622}"/>
              </a:ext>
            </a:extLst>
          </p:cNvPr>
          <p:cNvSpPr>
            <a:spLocks noGrp="1"/>
          </p:cNvSpPr>
          <p:nvPr>
            <p:ph type="title"/>
          </p:nvPr>
        </p:nvSpPr>
        <p:spPr>
          <a:xfrm>
            <a:off x="341832" y="229749"/>
            <a:ext cx="10336029" cy="966662"/>
          </a:xfrm>
        </p:spPr>
        <p:txBody>
          <a:bodyPr/>
          <a:lstStyle/>
          <a:p>
            <a:r>
              <a:rPr lang="en-US" sz="4400" dirty="0"/>
              <a:t>Jumpstart with Sample Notebooks</a:t>
            </a:r>
          </a:p>
        </p:txBody>
      </p:sp>
      <p:pic>
        <p:nvPicPr>
          <p:cNvPr id="13" name="Picture 12">
            <a:extLst>
              <a:ext uri="{FF2B5EF4-FFF2-40B4-BE49-F238E27FC236}">
                <a16:creationId xmlns:a16="http://schemas.microsoft.com/office/drawing/2014/main" id="{132789FE-3666-460E-A78B-0BC643F3C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455" y="974221"/>
            <a:ext cx="4351755" cy="5127252"/>
          </a:xfrm>
          <a:prstGeom prst="rect">
            <a:avLst/>
          </a:prstGeom>
        </p:spPr>
      </p:pic>
      <p:sp>
        <p:nvSpPr>
          <p:cNvPr id="20" name="Rectangle 19">
            <a:extLst>
              <a:ext uri="{FF2B5EF4-FFF2-40B4-BE49-F238E27FC236}">
                <a16:creationId xmlns:a16="http://schemas.microsoft.com/office/drawing/2014/main" id="{F6D0BA2B-37B4-4EE2-B0E8-936171B55229}"/>
              </a:ext>
            </a:extLst>
          </p:cNvPr>
          <p:cNvSpPr/>
          <p:nvPr/>
        </p:nvSpPr>
        <p:spPr>
          <a:xfrm>
            <a:off x="3840927" y="6238205"/>
            <a:ext cx="3337837" cy="307777"/>
          </a:xfrm>
          <a:prstGeom prst="rect">
            <a:avLst/>
          </a:prstGeom>
        </p:spPr>
        <p:txBody>
          <a:bodyPr wrap="none">
            <a:spAutoFit/>
          </a:bodyPr>
          <a:lstStyle/>
          <a:p>
            <a:r>
              <a:rPr lang="en-US" sz="1400" dirty="0"/>
              <a:t>https://clipartion.com/free-clipart-12075/</a:t>
            </a:r>
          </a:p>
        </p:txBody>
      </p:sp>
    </p:spTree>
    <p:extLst>
      <p:ext uri="{BB962C8B-B14F-4D97-AF65-F5344CB8AC3E}">
        <p14:creationId xmlns:p14="http://schemas.microsoft.com/office/powerpoint/2010/main" val="811722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C1930-FA37-46ED-9563-14F6B394FB08}"/>
              </a:ext>
            </a:extLst>
          </p:cNvPr>
          <p:cNvSpPr>
            <a:spLocks noGrp="1"/>
          </p:cNvSpPr>
          <p:nvPr>
            <p:ph type="title"/>
          </p:nvPr>
        </p:nvSpPr>
        <p:spPr>
          <a:xfrm>
            <a:off x="182369" y="229227"/>
            <a:ext cx="9859116" cy="779177"/>
          </a:xfrm>
        </p:spPr>
        <p:txBody>
          <a:bodyPr/>
          <a:lstStyle/>
          <a:p>
            <a:r>
              <a:rPr lang="en-US" sz="4800" dirty="0"/>
              <a:t>Azure Databrick Notebooks</a:t>
            </a:r>
          </a:p>
        </p:txBody>
      </p:sp>
      <p:pic>
        <p:nvPicPr>
          <p:cNvPr id="5" name="Picture 4">
            <a:extLst>
              <a:ext uri="{FF2B5EF4-FFF2-40B4-BE49-F238E27FC236}">
                <a16:creationId xmlns:a16="http://schemas.microsoft.com/office/drawing/2014/main" id="{3BD351B3-A292-4F70-94C4-9B52A0037F87}"/>
              </a:ext>
            </a:extLst>
          </p:cNvPr>
          <p:cNvPicPr>
            <a:picLocks noChangeAspect="1"/>
          </p:cNvPicPr>
          <p:nvPr/>
        </p:nvPicPr>
        <p:blipFill>
          <a:blip r:embed="rId3"/>
          <a:stretch>
            <a:fillRect/>
          </a:stretch>
        </p:blipFill>
        <p:spPr>
          <a:xfrm>
            <a:off x="364738" y="1167035"/>
            <a:ext cx="9494378" cy="5340588"/>
          </a:xfrm>
          <a:prstGeom prst="rect">
            <a:avLst/>
          </a:prstGeom>
        </p:spPr>
      </p:pic>
      <p:sp>
        <p:nvSpPr>
          <p:cNvPr id="6" name="Callout: Line 5">
            <a:extLst>
              <a:ext uri="{FF2B5EF4-FFF2-40B4-BE49-F238E27FC236}">
                <a16:creationId xmlns:a16="http://schemas.microsoft.com/office/drawing/2014/main" id="{533BB96B-E551-4805-A9B8-8FA321B15FD6}"/>
              </a:ext>
            </a:extLst>
          </p:cNvPr>
          <p:cNvSpPr/>
          <p:nvPr/>
        </p:nvSpPr>
        <p:spPr bwMode="auto">
          <a:xfrm>
            <a:off x="10451507" y="4153256"/>
            <a:ext cx="1350235" cy="726393"/>
          </a:xfrm>
          <a:prstGeom prst="borderCallout1">
            <a:avLst>
              <a:gd name="adj1" fmla="val 18750"/>
              <a:gd name="adj2" fmla="val -8333"/>
              <a:gd name="adj3" fmla="val 63088"/>
              <a:gd name="adj4" fmla="val -87067"/>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Code Cells</a:t>
            </a:r>
          </a:p>
        </p:txBody>
      </p:sp>
      <p:sp>
        <p:nvSpPr>
          <p:cNvPr id="8" name="Callout: Line 7">
            <a:extLst>
              <a:ext uri="{FF2B5EF4-FFF2-40B4-BE49-F238E27FC236}">
                <a16:creationId xmlns:a16="http://schemas.microsoft.com/office/drawing/2014/main" id="{3E53ADC7-151A-454E-8BBA-3D9E21AD9D04}"/>
              </a:ext>
            </a:extLst>
          </p:cNvPr>
          <p:cNvSpPr/>
          <p:nvPr/>
        </p:nvSpPr>
        <p:spPr bwMode="auto">
          <a:xfrm>
            <a:off x="10237863" y="2341547"/>
            <a:ext cx="1777524" cy="726393"/>
          </a:xfrm>
          <a:prstGeom prst="borderCallout1">
            <a:avLst>
              <a:gd name="adj1" fmla="val 18750"/>
              <a:gd name="adj2" fmla="val -8333"/>
              <a:gd name="adj3" fmla="val 63088"/>
              <a:gd name="adj4" fmla="val -87067"/>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Annotations</a:t>
            </a:r>
          </a:p>
        </p:txBody>
      </p:sp>
      <p:sp>
        <p:nvSpPr>
          <p:cNvPr id="9" name="Callout: Line 8">
            <a:extLst>
              <a:ext uri="{FF2B5EF4-FFF2-40B4-BE49-F238E27FC236}">
                <a16:creationId xmlns:a16="http://schemas.microsoft.com/office/drawing/2014/main" id="{CEA3A877-F358-417E-AB2F-7EC056EC13CF}"/>
              </a:ext>
            </a:extLst>
          </p:cNvPr>
          <p:cNvSpPr/>
          <p:nvPr/>
        </p:nvSpPr>
        <p:spPr bwMode="auto">
          <a:xfrm>
            <a:off x="8988752" y="361326"/>
            <a:ext cx="1350235" cy="726393"/>
          </a:xfrm>
          <a:prstGeom prst="borderCallout1">
            <a:avLst>
              <a:gd name="adj1" fmla="val 18750"/>
              <a:gd name="adj2" fmla="val -8333"/>
              <a:gd name="adj3" fmla="val 241911"/>
              <a:gd name="adj4" fmla="val -368080"/>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Toolbar</a:t>
            </a:r>
          </a:p>
        </p:txBody>
      </p:sp>
    </p:spTree>
    <p:extLst>
      <p:ext uri="{BB962C8B-B14F-4D97-AF65-F5344CB8AC3E}">
        <p14:creationId xmlns:p14="http://schemas.microsoft.com/office/powerpoint/2010/main" val="2507189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3.xml><?xml version="1.0" encoding="utf-8"?>
<a:theme xmlns:a="http://schemas.openxmlformats.org/drawingml/2006/main"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4.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6.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7.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An overview of the Azure Databricks announcement, customer benefits of spark, use cases, and how this experience is differentiated on Azure.</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William Mendoza</DisplayName>
        <AccountId>2899</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i:0#.f|membership|ankohli@microsoft.com</DisplayName>
        <AccountId>629</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https://microsoft.sharepoint.com/sites/Infopedia_G01KC/Media/Thumbnails/G01KC-1-33629/Spearfish%20Overview.png</Url>
      <Description>/sites/Infopedia_G01KC/Media/Thumbnails/G01KC-1-33629/Spearfish Overview.png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Advanced Analytics</TermName>
          <TermId xmlns="http://schemas.microsoft.com/office/infopath/2007/PartnerControls">a794c42d-8e46-46ec-b99e-aa6f5cde33ef</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26</Value>
      <Value>21</Value>
      <Value>1370</Value>
      <Value>16</Value>
      <Value>14</Value>
    </TaxCatchAll>
    <ParentID1 xmlns="230e9df3-be65-4c73-a93b-d1236ebd677e">G01KC-1-33626</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G01KC-99682991-33629</_dlc_DocId>
    <_dlc_DocIdUrl xmlns="230e9df3-be65-4c73-a93b-d1236ebd677e">
      <Url>https://microsoft.sharepoint.com/sites/Infopedia_G01KC/_layouts/15/DocIdRedir.aspx?ID=G01KC-99682991-33629</Url>
      <Description>G01KC-99682991-33629</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10804810f6bca3716d0108d9049d7e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7fdbc14b850873ecb1d4dc1766876910"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30E0BFD9-B095-4570-B069-58DDA00AEF91}">
  <ds:schemaRefs>
    <ds:schemaRef ds:uri="http://schemas.microsoft.com/sharepoint/events"/>
  </ds:schemaRefs>
</ds:datastoreItem>
</file>

<file path=customXml/itemProps2.xml><?xml version="1.0" encoding="utf-8"?>
<ds:datastoreItem xmlns:ds="http://schemas.openxmlformats.org/officeDocument/2006/customXml" ds:itemID="{DFDF5CB5-7D37-4314-855D-FE9174FEA959}">
  <ds:schemaRefs>
    <ds:schemaRef ds:uri="http://purl.org/dc/terms/"/>
    <ds:schemaRef ds:uri="http://schemas.microsoft.com/sharepoint/v3"/>
    <ds:schemaRef ds:uri="http://purl.org/dc/dcmitype/"/>
    <ds:schemaRef ds:uri="http://schemas.microsoft.com/office/infopath/2007/PartnerControls"/>
    <ds:schemaRef ds:uri="http://schemas.microsoft.com/office/2006/documentManagement/types"/>
    <ds:schemaRef ds:uri="http://purl.org/dc/elements/1.1/"/>
    <ds:schemaRef ds:uri="b3bc04a5-d503-43b1-b98c-a8cf663329d9"/>
    <ds:schemaRef ds:uri="http://schemas.openxmlformats.org/package/2006/metadata/core-properties"/>
    <ds:schemaRef ds:uri="http://schemas.microsoft.com/office/2006/metadata/properties"/>
    <ds:schemaRef ds:uri="230E9DF3-BE65-4C73-A93B-D1236EBD677E"/>
    <ds:schemaRef ds:uri="230e9df3-be65-4c73-a93b-d1236ebd677e"/>
    <ds:schemaRef ds:uri="http://www.w3.org/XML/1998/namespace"/>
  </ds:schemaRefs>
</ds:datastoreItem>
</file>

<file path=customXml/itemProps3.xml><?xml version="1.0" encoding="utf-8"?>
<ds:datastoreItem xmlns:ds="http://schemas.openxmlformats.org/officeDocument/2006/customXml" ds:itemID="{F3B0E61A-8825-4E77-A6F8-669ECCB47976}">
  <ds:schemaRefs>
    <ds:schemaRef ds:uri="http://schemas.microsoft.com/sharepoint/v3/contenttype/forms"/>
  </ds:schemaRefs>
</ds:datastoreItem>
</file>

<file path=customXml/itemProps4.xml><?xml version="1.0" encoding="utf-8"?>
<ds:datastoreItem xmlns:ds="http://schemas.openxmlformats.org/officeDocument/2006/customXml" ds:itemID="{EB803B8E-667C-4CDC-A940-03828474A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2D382267-A033-46BC-B50A-3831D702C6D6}">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5594</TotalTime>
  <Words>2479</Words>
  <Application>Microsoft Office PowerPoint</Application>
  <PresentationFormat>Widescreen</PresentationFormat>
  <Paragraphs>504</Paragraphs>
  <Slides>54</Slides>
  <Notes>54</Notes>
  <HiddenSlides>7</HiddenSlides>
  <MMClips>0</MMClips>
  <ScaleCrop>false</ScaleCrop>
  <HeadingPairs>
    <vt:vector size="8" baseType="variant">
      <vt:variant>
        <vt:lpstr>Fonts Used</vt:lpstr>
      </vt:variant>
      <vt:variant>
        <vt:i4>16</vt:i4>
      </vt:variant>
      <vt:variant>
        <vt:lpstr>Theme</vt:lpstr>
      </vt:variant>
      <vt:variant>
        <vt:i4>8</vt:i4>
      </vt:variant>
      <vt:variant>
        <vt:lpstr>Embedded OLE Servers</vt:lpstr>
      </vt:variant>
      <vt:variant>
        <vt:i4>1</vt:i4>
      </vt:variant>
      <vt:variant>
        <vt:lpstr>Slide Titles</vt:lpstr>
      </vt:variant>
      <vt:variant>
        <vt:i4>54</vt:i4>
      </vt:variant>
    </vt:vector>
  </HeadingPairs>
  <TitlesOfParts>
    <vt:vector size="79" baseType="lpstr">
      <vt:lpstr>MS PGothic</vt:lpstr>
      <vt:lpstr>MS PGothic</vt:lpstr>
      <vt:lpstr>Arial</vt:lpstr>
      <vt:lpstr>Calibri</vt:lpstr>
      <vt:lpstr>Calibri Light</vt:lpstr>
      <vt:lpstr>Consolas</vt:lpstr>
      <vt:lpstr>Mangal</vt:lpstr>
      <vt:lpstr>Segoe UI</vt:lpstr>
      <vt:lpstr>Segoe UI Light</vt:lpstr>
      <vt:lpstr>Segoe UI Semibold</vt:lpstr>
      <vt:lpstr>Segoe UI Semilight</vt:lpstr>
      <vt:lpstr>Source Sans Pro</vt:lpstr>
      <vt:lpstr>Source Sans Pro Light</vt:lpstr>
      <vt:lpstr>Source Sans Pro SemiBold</vt:lpstr>
      <vt:lpstr>Times New Roman</vt:lpstr>
      <vt:lpstr>Wingdings</vt:lpstr>
      <vt:lpstr>3_5-50113_Microsoft_Ready_Light_Template</vt:lpstr>
      <vt:lpstr>4_5-50113_Microsoft_Ready_Light_Template</vt:lpstr>
      <vt:lpstr>1_HEERON</vt:lpstr>
      <vt:lpstr>WHITE TEMPLATE</vt:lpstr>
      <vt:lpstr>ML</vt:lpstr>
      <vt:lpstr>1_WHITE TEMPLATE</vt:lpstr>
      <vt:lpstr>1_AI template</vt:lpstr>
      <vt:lpstr>1_ML</vt:lpstr>
      <vt:lpstr>think-cell Slide</vt:lpstr>
      <vt:lpstr>   An Introduction to Azure Databricks   Bryan Cafferky Technical Solutions Professional</vt:lpstr>
      <vt:lpstr>PowerPoint Presentation</vt:lpstr>
      <vt:lpstr>Making Things Easier</vt:lpstr>
      <vt:lpstr>Making Things Easier</vt:lpstr>
      <vt:lpstr>Azure</vt:lpstr>
      <vt:lpstr>Databricks - Company Overview</vt:lpstr>
      <vt:lpstr>Azure Databricks</vt:lpstr>
      <vt:lpstr>Jumpstart with Sample Notebooks</vt:lpstr>
      <vt:lpstr>Azure Databrick Notebooks</vt:lpstr>
      <vt:lpstr>Importing Notebooks</vt:lpstr>
      <vt:lpstr>Importing Notebooks</vt:lpstr>
      <vt:lpstr>Importing Notebooks</vt:lpstr>
      <vt:lpstr>Importing Notebooks</vt:lpstr>
      <vt:lpstr>Importing Notebooks</vt:lpstr>
      <vt:lpstr>Importing Notebooks</vt:lpstr>
      <vt:lpstr>Why Spark?</vt:lpstr>
      <vt:lpstr>Apache Spark</vt:lpstr>
      <vt:lpstr>PowerPoint Presentation</vt:lpstr>
      <vt:lpstr>General Spark Cluster Architecture</vt:lpstr>
      <vt:lpstr>Secure Collaboration</vt:lpstr>
      <vt:lpstr>Azure Databricks Integration with AAD</vt:lpstr>
      <vt:lpstr>Databricks Access Control</vt:lpstr>
      <vt:lpstr>Azure Databricks Core ARTIFACTS</vt:lpstr>
      <vt:lpstr>What is Azure Databricks?</vt:lpstr>
      <vt:lpstr>PowerPoint Presentation</vt:lpstr>
      <vt:lpstr>Advanced Analytics on Big Data</vt:lpstr>
      <vt:lpstr>Demo</vt:lpstr>
      <vt:lpstr>It’s Time for a Closer Look</vt:lpstr>
      <vt:lpstr>PowerPoint Presentation</vt:lpstr>
      <vt:lpstr>Azure Databricks – service home page</vt:lpstr>
      <vt:lpstr>Azure Databricks – service home page</vt:lpstr>
      <vt:lpstr>Azure Databricks – creating a workspace</vt:lpstr>
      <vt:lpstr>Azure Databricks – workspace deployment</vt:lpstr>
      <vt:lpstr>PowerPoint Presentation</vt:lpstr>
      <vt:lpstr>Azure Databricks – workspace home page</vt:lpstr>
      <vt:lpstr>A Deeper Dive</vt:lpstr>
      <vt:lpstr>Clusters</vt:lpstr>
      <vt:lpstr>Cluster Creation</vt:lpstr>
      <vt:lpstr>Clusters: Auto Scaling and Auto Termination</vt:lpstr>
      <vt:lpstr>Serverless Pool (Beta)</vt:lpstr>
      <vt:lpstr>Cluster Access Control</vt:lpstr>
      <vt:lpstr>Administration</vt:lpstr>
      <vt:lpstr>Administration Settings</vt:lpstr>
      <vt:lpstr>Job – Advanced Settings</vt:lpstr>
      <vt:lpstr>Job Advanced Settings</vt:lpstr>
      <vt:lpstr>Job Schedule – CRON Format Support</vt:lpstr>
      <vt:lpstr>Calling Other Notebooks</vt:lpstr>
      <vt:lpstr>Getting to the Spark Console</vt:lpstr>
      <vt:lpstr>Spark Job Metrics</vt:lpstr>
      <vt:lpstr>Dashboard</vt:lpstr>
      <vt:lpstr>Dashboard</vt:lpstr>
      <vt:lpstr>Widgets</vt:lpstr>
      <vt:lpstr>Dynamic Visualizations with Widgets</vt:lpstr>
      <vt:lpstr>Wrapping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 An Introduction</dc:title>
  <dc:creator>Bharat Sandhu</dc:creator>
  <cp:lastModifiedBy>Bryan Cafferky</cp:lastModifiedBy>
  <cp:revision>80</cp:revision>
  <dcterms:created xsi:type="dcterms:W3CDTF">2017-10-30T23:38:41Z</dcterms:created>
  <dcterms:modified xsi:type="dcterms:W3CDTF">2018-05-08T17:57:12Z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2017-10-31T01:15:36.5542733Z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1370;#Advanced Analytics|a794c42d-8e46-46ec-b99e-aa6f5cde33ef</vt:lpwstr>
  </property>
  <property fmtid="{D5CDD505-2E9C-101B-9397-08002B2CF9AE}" pid="24" name="Products">
    <vt:lpwstr>26;#Azure|669a3112-5edf-444b-a003-630063601f07</vt:lpwstr>
  </property>
  <property fmtid="{D5CDD505-2E9C-101B-9397-08002B2CF9AE}" pid="25" name="j3562c58ee414e028925bc902cfc01a1">
    <vt:lpwstr/>
  </property>
  <property fmtid="{D5CDD505-2E9C-101B-9397-08002B2CF9AE}" pid="26" name="EnterpriseDomainTags">
    <vt:lpwstr/>
  </property>
  <property fmtid="{D5CDD505-2E9C-101B-9397-08002B2CF9AE}" pid="27" name="la4444b61d19467597d63190b69ac227">
    <vt:lpwstr/>
  </property>
  <property fmtid="{D5CDD505-2E9C-101B-9397-08002B2CF9AE}" pid="28" name="l6f004f21209409da86a713c0f24627d">
    <vt:lpwstr/>
  </property>
  <property fmtid="{D5CDD505-2E9C-101B-9397-08002B2CF9AE}" pid="29" name="ActivitiesAndPrograms">
    <vt:lpwstr/>
  </property>
  <property fmtid="{D5CDD505-2E9C-101B-9397-08002B2CF9AE}" pid="30" name="Segments">
    <vt:lpwstr/>
  </property>
  <property fmtid="{D5CDD505-2E9C-101B-9397-08002B2CF9AE}" pid="31" name="Partners">
    <vt:lpwstr/>
  </property>
  <property fmtid="{D5CDD505-2E9C-101B-9397-08002B2CF9AE}" pid="32" name="Topics">
    <vt:lpwstr/>
  </property>
  <property fmtid="{D5CDD505-2E9C-101B-9397-08002B2CF9AE}" pid="33" name="Groups">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MSIP_Label_f42aa342-8706-4288-bd11-ebb85995028c_Ref">
    <vt:lpwstr>https://api.informationprotection.azure.com/api/72f988bf-86f1-41af-91ab-2d7cd011db47</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01cf35b6-4cf1-4925-a6a9-2a08f743c4b6</vt:lpwstr>
  </property>
  <property fmtid="{D5CDD505-2E9C-101B-9397-08002B2CF9AE}" pid="48" name="MSPhysicalGeography">
    <vt:lpwstr/>
  </property>
  <property fmtid="{D5CDD505-2E9C-101B-9397-08002B2CF9AE}" pid="49" name="_docset_NoMedatataSyncRequired">
    <vt:lpwstr>False</vt:lpwstr>
  </property>
</Properties>
</file>